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Nunito"/>
      <p:regular r:id="rId24"/>
      <p:bold r:id="rId25"/>
      <p:italic r:id="rId26"/>
      <p:boldItalic r:id="rId27"/>
    </p:embeddedFont>
    <p:embeddedFont>
      <p:font typeface="Maven Pro"/>
      <p:regular r:id="rId28"/>
      <p:bold r:id="rId29"/>
    </p:embeddedFont>
    <p:embeddedFont>
      <p:font typeface="Reem Kufi"/>
      <p:regular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avenPr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regular.fntdata"/><Relationship Id="rId30" Type="http://schemas.openxmlformats.org/officeDocument/2006/relationships/font" Target="fonts/ReemKufi-regular.fntdata"/><Relationship Id="rId11" Type="http://schemas.openxmlformats.org/officeDocument/2006/relationships/slide" Target="slides/slide7.xml"/><Relationship Id="rId33" Type="http://schemas.openxmlformats.org/officeDocument/2006/relationships/font" Target="fonts/SourceSansPro-italic.fntdata"/><Relationship Id="rId10" Type="http://schemas.openxmlformats.org/officeDocument/2006/relationships/slide" Target="slides/slide6.xml"/><Relationship Id="rId32"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SourceSansPr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55186e73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55186e73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b941314ddd_1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b941314ddd_1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fe927bd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fe927bd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b932025467_0_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b932025467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b932025467_0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b932025467_0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b932025467_0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b932025467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b932025467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b932025467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b932025467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b932025467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b932025467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b932025467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b932025467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b932025467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b932025467_0_1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b932025467_0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ae5ffd6d7f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ae5ffd6d7f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941314ddd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941314dd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ae5ffd6d7f_1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ae5ffd6d7f_1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932025467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b932025467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b941314ddd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b941314ddd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932025467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932025467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b932025467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b932025467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afe927bd87_1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afe927bd87_1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273" name="Shape 273"/>
        <p:cNvGrpSpPr/>
        <p:nvPr/>
      </p:nvGrpSpPr>
      <p:grpSpPr>
        <a:xfrm>
          <a:off x="0" y="0"/>
          <a:ext cx="0" cy="0"/>
          <a:chOff x="0" y="0"/>
          <a:chExt cx="0" cy="0"/>
        </a:xfrm>
      </p:grpSpPr>
      <p:sp>
        <p:nvSpPr>
          <p:cNvPr id="274" name="Google Shape;274;p13"/>
          <p:cNvSpPr txBox="1"/>
          <p:nvPr>
            <p:ph hasCustomPrompt="1" type="title"/>
          </p:nvPr>
        </p:nvSpPr>
        <p:spPr>
          <a:xfrm>
            <a:off x="3781075" y="1635450"/>
            <a:ext cx="1714500" cy="973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5" name="Google Shape;275;p13"/>
          <p:cNvSpPr txBox="1"/>
          <p:nvPr>
            <p:ph idx="2" type="title"/>
          </p:nvPr>
        </p:nvSpPr>
        <p:spPr>
          <a:xfrm>
            <a:off x="2343300" y="2406625"/>
            <a:ext cx="4457700" cy="609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
        <p:nvSpPr>
          <p:cNvPr id="276" name="Google Shape;276;p13"/>
          <p:cNvSpPr/>
          <p:nvPr/>
        </p:nvSpPr>
        <p:spPr>
          <a:xfrm>
            <a:off x="3515050" y="540000"/>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720000" y="4341175"/>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0" y="0"/>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rot="10800000">
            <a:off x="7603425" y="3602975"/>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txBox="1"/>
          <p:nvPr>
            <p:ph idx="1" type="subTitle"/>
          </p:nvPr>
        </p:nvSpPr>
        <p:spPr>
          <a:xfrm>
            <a:off x="2343300" y="2895900"/>
            <a:ext cx="4457700" cy="45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281" name="Shape 281"/>
        <p:cNvGrpSpPr/>
        <p:nvPr/>
      </p:nvGrpSpPr>
      <p:grpSpPr>
        <a:xfrm>
          <a:off x="0" y="0"/>
          <a:ext cx="0" cy="0"/>
          <a:chOff x="0" y="0"/>
          <a:chExt cx="0" cy="0"/>
        </a:xfrm>
      </p:grpSpPr>
      <p:sp>
        <p:nvSpPr>
          <p:cNvPr id="282" name="Google Shape;282;p14"/>
          <p:cNvSpPr txBox="1"/>
          <p:nvPr>
            <p:ph type="title"/>
          </p:nvPr>
        </p:nvSpPr>
        <p:spPr>
          <a:xfrm>
            <a:off x="720000" y="540000"/>
            <a:ext cx="2992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3000"/>
              <a:buNone/>
              <a:defRPr sz="3000">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283" name="Google Shape;283;p14"/>
          <p:cNvSpPr txBox="1"/>
          <p:nvPr>
            <p:ph idx="1" type="subTitle"/>
          </p:nvPr>
        </p:nvSpPr>
        <p:spPr>
          <a:xfrm>
            <a:off x="1552725" y="25726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284" name="Google Shape;284;p14"/>
          <p:cNvSpPr/>
          <p:nvPr/>
        </p:nvSpPr>
        <p:spPr>
          <a:xfrm>
            <a:off x="3515050" y="540000"/>
            <a:ext cx="4908900" cy="22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ph idx="2" type="subTitle"/>
          </p:nvPr>
        </p:nvSpPr>
        <p:spPr>
          <a:xfrm>
            <a:off x="5410350" y="25726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286" name="Google Shape;286;p14"/>
          <p:cNvSpPr txBox="1"/>
          <p:nvPr>
            <p:ph idx="3" type="subTitle"/>
          </p:nvPr>
        </p:nvSpPr>
        <p:spPr>
          <a:xfrm>
            <a:off x="3481525" y="3896625"/>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287" name="Google Shape;287;p14"/>
          <p:cNvSpPr/>
          <p:nvPr/>
        </p:nvSpPr>
        <p:spPr>
          <a:xfrm rot="900108">
            <a:off x="7586327" y="3667699"/>
            <a:ext cx="1802354" cy="1802354"/>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p:nvPr/>
        </p:nvSpPr>
        <p:spPr>
          <a:xfrm flipH="1" rot="-900108">
            <a:off x="-152805" y="3667699"/>
            <a:ext cx="1802354" cy="1802354"/>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lt1"/>
        </a:solidFill>
      </p:bgPr>
    </p:bg>
    <p:spTree>
      <p:nvGrpSpPr>
        <p:cNvPr id="289" name="Shape 289"/>
        <p:cNvGrpSpPr/>
        <p:nvPr/>
      </p:nvGrpSpPr>
      <p:grpSpPr>
        <a:xfrm>
          <a:off x="0" y="0"/>
          <a:ext cx="0" cy="0"/>
          <a:chOff x="0" y="0"/>
          <a:chExt cx="0" cy="0"/>
        </a:xfrm>
      </p:grpSpPr>
      <p:sp>
        <p:nvSpPr>
          <p:cNvPr id="290" name="Google Shape;290;p15"/>
          <p:cNvSpPr txBox="1"/>
          <p:nvPr>
            <p:ph type="ctrTitle"/>
          </p:nvPr>
        </p:nvSpPr>
        <p:spPr>
          <a:xfrm>
            <a:off x="1566750" y="1538250"/>
            <a:ext cx="6010500" cy="2067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2"/>
              </a:buClr>
              <a:buSzPts val="6000"/>
              <a:buNone/>
              <a:defRPr sz="6000">
                <a:solidFill>
                  <a:schemeClr val="lt2"/>
                </a:solidFill>
              </a:defRPr>
            </a:lvl1pPr>
            <a:lvl2pPr lvl="1" rtl="0" algn="ctr">
              <a:spcBef>
                <a:spcPts val="0"/>
              </a:spcBef>
              <a:spcAft>
                <a:spcPts val="0"/>
              </a:spcAft>
              <a:buClr>
                <a:schemeClr val="lt2"/>
              </a:buClr>
              <a:buSzPts val="5200"/>
              <a:buNone/>
              <a:defRPr sz="5200">
                <a:solidFill>
                  <a:schemeClr val="lt2"/>
                </a:solidFill>
              </a:defRPr>
            </a:lvl2pPr>
            <a:lvl3pPr lvl="2" rtl="0" algn="ctr">
              <a:spcBef>
                <a:spcPts val="0"/>
              </a:spcBef>
              <a:spcAft>
                <a:spcPts val="0"/>
              </a:spcAft>
              <a:buClr>
                <a:schemeClr val="lt2"/>
              </a:buClr>
              <a:buSzPts val="5200"/>
              <a:buNone/>
              <a:defRPr sz="5200">
                <a:solidFill>
                  <a:schemeClr val="lt2"/>
                </a:solidFill>
              </a:defRPr>
            </a:lvl3pPr>
            <a:lvl4pPr lvl="3" rtl="0" algn="ctr">
              <a:spcBef>
                <a:spcPts val="0"/>
              </a:spcBef>
              <a:spcAft>
                <a:spcPts val="0"/>
              </a:spcAft>
              <a:buClr>
                <a:schemeClr val="lt2"/>
              </a:buClr>
              <a:buSzPts val="5200"/>
              <a:buNone/>
              <a:defRPr sz="5200">
                <a:solidFill>
                  <a:schemeClr val="lt2"/>
                </a:solidFill>
              </a:defRPr>
            </a:lvl4pPr>
            <a:lvl5pPr lvl="4" rtl="0" algn="ctr">
              <a:spcBef>
                <a:spcPts val="0"/>
              </a:spcBef>
              <a:spcAft>
                <a:spcPts val="0"/>
              </a:spcAft>
              <a:buClr>
                <a:schemeClr val="lt2"/>
              </a:buClr>
              <a:buSzPts val="5200"/>
              <a:buNone/>
              <a:defRPr sz="5200">
                <a:solidFill>
                  <a:schemeClr val="lt2"/>
                </a:solidFill>
              </a:defRPr>
            </a:lvl5pPr>
            <a:lvl6pPr lvl="5" rtl="0" algn="ctr">
              <a:spcBef>
                <a:spcPts val="0"/>
              </a:spcBef>
              <a:spcAft>
                <a:spcPts val="0"/>
              </a:spcAft>
              <a:buClr>
                <a:schemeClr val="lt2"/>
              </a:buClr>
              <a:buSzPts val="5200"/>
              <a:buNone/>
              <a:defRPr sz="5200">
                <a:solidFill>
                  <a:schemeClr val="lt2"/>
                </a:solidFill>
              </a:defRPr>
            </a:lvl6pPr>
            <a:lvl7pPr lvl="6" rtl="0" algn="ctr">
              <a:spcBef>
                <a:spcPts val="0"/>
              </a:spcBef>
              <a:spcAft>
                <a:spcPts val="0"/>
              </a:spcAft>
              <a:buClr>
                <a:schemeClr val="lt2"/>
              </a:buClr>
              <a:buSzPts val="5200"/>
              <a:buNone/>
              <a:defRPr sz="5200">
                <a:solidFill>
                  <a:schemeClr val="lt2"/>
                </a:solidFill>
              </a:defRPr>
            </a:lvl7pPr>
            <a:lvl8pPr lvl="7" rtl="0" algn="ctr">
              <a:spcBef>
                <a:spcPts val="0"/>
              </a:spcBef>
              <a:spcAft>
                <a:spcPts val="0"/>
              </a:spcAft>
              <a:buClr>
                <a:schemeClr val="lt2"/>
              </a:buClr>
              <a:buSzPts val="5200"/>
              <a:buNone/>
              <a:defRPr sz="5200">
                <a:solidFill>
                  <a:schemeClr val="lt2"/>
                </a:solidFill>
              </a:defRPr>
            </a:lvl8pPr>
            <a:lvl9pPr lvl="8" rtl="0" algn="ctr">
              <a:spcBef>
                <a:spcPts val="0"/>
              </a:spcBef>
              <a:spcAft>
                <a:spcPts val="0"/>
              </a:spcAft>
              <a:buClr>
                <a:schemeClr val="lt2"/>
              </a:buClr>
              <a:buSzPts val="5200"/>
              <a:buNone/>
              <a:defRPr sz="5200">
                <a:solidFill>
                  <a:schemeClr val="lt2"/>
                </a:solidFill>
              </a:defRPr>
            </a:lvl9pPr>
          </a:lstStyle>
          <a:p/>
        </p:txBody>
      </p:sp>
      <p:sp>
        <p:nvSpPr>
          <p:cNvPr id="291" name="Google Shape;291;p15"/>
          <p:cNvSpPr/>
          <p:nvPr/>
        </p:nvSpPr>
        <p:spPr>
          <a:xfrm flipH="1">
            <a:off x="720062" y="540000"/>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flipH="1">
            <a:off x="3515112" y="4341175"/>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flipH="1" rot="9387396">
            <a:off x="7503726" y="-428829"/>
            <a:ext cx="1802529" cy="1802529"/>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flipH="1" rot="-900108">
            <a:off x="-152805" y="3667699"/>
            <a:ext cx="1802354" cy="1802354"/>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bg>
      <p:bgPr>
        <a:solidFill>
          <a:schemeClr val="lt1"/>
        </a:solidFill>
      </p:bgPr>
    </p:bg>
    <p:spTree>
      <p:nvGrpSpPr>
        <p:cNvPr id="295" name="Shape 295"/>
        <p:cNvGrpSpPr/>
        <p:nvPr/>
      </p:nvGrpSpPr>
      <p:grpSpPr>
        <a:xfrm>
          <a:off x="0" y="0"/>
          <a:ext cx="0" cy="0"/>
          <a:chOff x="0" y="0"/>
          <a:chExt cx="0" cy="0"/>
        </a:xfrm>
      </p:grpSpPr>
      <p:sp>
        <p:nvSpPr>
          <p:cNvPr id="296" name="Google Shape;296;p16"/>
          <p:cNvSpPr txBox="1"/>
          <p:nvPr>
            <p:ph type="title"/>
          </p:nvPr>
        </p:nvSpPr>
        <p:spPr>
          <a:xfrm>
            <a:off x="720000" y="540000"/>
            <a:ext cx="2992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3000"/>
              <a:buNone/>
              <a:defRPr sz="3000">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297" name="Google Shape;297;p16"/>
          <p:cNvSpPr/>
          <p:nvPr/>
        </p:nvSpPr>
        <p:spPr>
          <a:xfrm>
            <a:off x="3515050" y="540000"/>
            <a:ext cx="4908900" cy="22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txBox="1"/>
          <p:nvPr>
            <p:ph idx="1" type="subTitle"/>
          </p:nvPr>
        </p:nvSpPr>
        <p:spPr>
          <a:xfrm>
            <a:off x="2314725" y="24964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299" name="Google Shape;299;p16"/>
          <p:cNvSpPr txBox="1"/>
          <p:nvPr>
            <p:ph idx="2" type="subTitle"/>
          </p:nvPr>
        </p:nvSpPr>
        <p:spPr>
          <a:xfrm>
            <a:off x="5943750" y="24964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0" name="Google Shape;300;p16"/>
          <p:cNvSpPr txBox="1"/>
          <p:nvPr>
            <p:ph idx="3" type="subTitle"/>
          </p:nvPr>
        </p:nvSpPr>
        <p:spPr>
          <a:xfrm>
            <a:off x="2314725" y="2179175"/>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1" name="Google Shape;301;p16"/>
          <p:cNvSpPr txBox="1"/>
          <p:nvPr>
            <p:ph idx="4" type="subTitle"/>
          </p:nvPr>
        </p:nvSpPr>
        <p:spPr>
          <a:xfrm>
            <a:off x="5943750" y="2179175"/>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2" name="Google Shape;302;p16"/>
          <p:cNvSpPr txBox="1"/>
          <p:nvPr>
            <p:ph idx="5" type="subTitle"/>
          </p:nvPr>
        </p:nvSpPr>
        <p:spPr>
          <a:xfrm>
            <a:off x="2314725" y="3858525"/>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3" name="Google Shape;303;p16"/>
          <p:cNvSpPr txBox="1"/>
          <p:nvPr>
            <p:ph idx="6" type="subTitle"/>
          </p:nvPr>
        </p:nvSpPr>
        <p:spPr>
          <a:xfrm>
            <a:off x="5943750" y="3858525"/>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4" name="Google Shape;304;p16"/>
          <p:cNvSpPr txBox="1"/>
          <p:nvPr>
            <p:ph idx="7" type="subTitle"/>
          </p:nvPr>
        </p:nvSpPr>
        <p:spPr>
          <a:xfrm>
            <a:off x="2314725" y="3541250"/>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5" name="Google Shape;305;p16"/>
          <p:cNvSpPr txBox="1"/>
          <p:nvPr>
            <p:ph idx="8" type="subTitle"/>
          </p:nvPr>
        </p:nvSpPr>
        <p:spPr>
          <a:xfrm>
            <a:off x="5943750" y="3541250"/>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06" name="Google Shape;306;p16"/>
          <p:cNvSpPr/>
          <p:nvPr/>
        </p:nvSpPr>
        <p:spPr>
          <a:xfrm flipH="1" rot="10800000">
            <a:off x="0" y="3602975"/>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lt1"/>
        </a:solidFill>
      </p:bgPr>
    </p:bg>
    <p:spTree>
      <p:nvGrpSpPr>
        <p:cNvPr id="307" name="Shape 307"/>
        <p:cNvGrpSpPr/>
        <p:nvPr/>
      </p:nvGrpSpPr>
      <p:grpSpPr>
        <a:xfrm>
          <a:off x="0" y="0"/>
          <a:ext cx="0" cy="0"/>
          <a:chOff x="0" y="0"/>
          <a:chExt cx="0" cy="0"/>
        </a:xfrm>
      </p:grpSpPr>
      <p:sp>
        <p:nvSpPr>
          <p:cNvPr id="308" name="Google Shape;308;p17"/>
          <p:cNvSpPr txBox="1"/>
          <p:nvPr>
            <p:ph hasCustomPrompt="1" type="title"/>
          </p:nvPr>
        </p:nvSpPr>
        <p:spPr>
          <a:xfrm>
            <a:off x="1693500" y="1924050"/>
            <a:ext cx="5757000" cy="106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9" name="Google Shape;309;p17"/>
          <p:cNvSpPr/>
          <p:nvPr/>
        </p:nvSpPr>
        <p:spPr>
          <a:xfrm flipH="1">
            <a:off x="7603425" y="0"/>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flipH="1" rot="10800000">
            <a:off x="0" y="3602975"/>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txBox="1"/>
          <p:nvPr>
            <p:ph idx="1" type="subTitle"/>
          </p:nvPr>
        </p:nvSpPr>
        <p:spPr>
          <a:xfrm>
            <a:off x="1697400" y="2847975"/>
            <a:ext cx="5757000" cy="450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300"/>
              <a:buNone/>
              <a:defRPr/>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312" name="Google Shape;312;p17"/>
          <p:cNvSpPr/>
          <p:nvPr/>
        </p:nvSpPr>
        <p:spPr>
          <a:xfrm flipH="1">
            <a:off x="720062" y="540000"/>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flipH="1">
            <a:off x="3515112" y="4341175"/>
            <a:ext cx="4908900" cy="2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bg>
      <p:bgPr>
        <a:solidFill>
          <a:schemeClr val="lt1"/>
        </a:solidFill>
      </p:bgPr>
    </p:bg>
    <p:spTree>
      <p:nvGrpSpPr>
        <p:cNvPr id="314" name="Shape 314"/>
        <p:cNvGrpSpPr/>
        <p:nvPr/>
      </p:nvGrpSpPr>
      <p:grpSpPr>
        <a:xfrm>
          <a:off x="0" y="0"/>
          <a:ext cx="0" cy="0"/>
          <a:chOff x="0" y="0"/>
          <a:chExt cx="0" cy="0"/>
        </a:xfrm>
      </p:grpSpPr>
      <p:sp>
        <p:nvSpPr>
          <p:cNvPr id="315" name="Google Shape;315;p18"/>
          <p:cNvSpPr/>
          <p:nvPr/>
        </p:nvSpPr>
        <p:spPr>
          <a:xfrm rot="-9387396">
            <a:off x="-70379" y="-428829"/>
            <a:ext cx="1802529" cy="1802529"/>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rot="900108">
            <a:off x="7586327" y="3667699"/>
            <a:ext cx="1802354" cy="1802354"/>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lt1"/>
        </a:solidFill>
      </p:bgPr>
    </p:bg>
    <p:spTree>
      <p:nvGrpSpPr>
        <p:cNvPr id="317" name="Shape 317"/>
        <p:cNvGrpSpPr/>
        <p:nvPr/>
      </p:nvGrpSpPr>
      <p:grpSpPr>
        <a:xfrm>
          <a:off x="0" y="0"/>
          <a:ext cx="0" cy="0"/>
          <a:chOff x="0" y="0"/>
          <a:chExt cx="0" cy="0"/>
        </a:xfrm>
      </p:grpSpPr>
      <p:sp>
        <p:nvSpPr>
          <p:cNvPr id="318" name="Google Shape;318;p19"/>
          <p:cNvSpPr txBox="1"/>
          <p:nvPr>
            <p:ph idx="1" type="subTitle"/>
          </p:nvPr>
        </p:nvSpPr>
        <p:spPr>
          <a:xfrm>
            <a:off x="2206250" y="1877517"/>
            <a:ext cx="4737300" cy="1182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319" name="Google Shape;319;p19"/>
          <p:cNvSpPr txBox="1"/>
          <p:nvPr>
            <p:ph type="title"/>
          </p:nvPr>
        </p:nvSpPr>
        <p:spPr>
          <a:xfrm>
            <a:off x="3003125" y="3059517"/>
            <a:ext cx="3142800" cy="327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p:txBody>
      </p:sp>
      <p:sp>
        <p:nvSpPr>
          <p:cNvPr id="320" name="Google Shape;320;p19"/>
          <p:cNvSpPr/>
          <p:nvPr/>
        </p:nvSpPr>
        <p:spPr>
          <a:xfrm flipH="1" rot="9387396">
            <a:off x="7503726" y="-428829"/>
            <a:ext cx="1802529" cy="1802529"/>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
          <p:cNvSpPr/>
          <p:nvPr/>
        </p:nvSpPr>
        <p:spPr>
          <a:xfrm flipH="1" rot="-900108">
            <a:off x="-152805" y="3667699"/>
            <a:ext cx="1802354" cy="1802354"/>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322" name="Shape 322"/>
        <p:cNvGrpSpPr/>
        <p:nvPr/>
      </p:nvGrpSpPr>
      <p:grpSpPr>
        <a:xfrm>
          <a:off x="0" y="0"/>
          <a:ext cx="0" cy="0"/>
          <a:chOff x="0" y="0"/>
          <a:chExt cx="0" cy="0"/>
        </a:xfrm>
      </p:grpSpPr>
      <p:sp>
        <p:nvSpPr>
          <p:cNvPr id="323" name="Google Shape;323;p20"/>
          <p:cNvSpPr txBox="1"/>
          <p:nvPr>
            <p:ph type="title"/>
          </p:nvPr>
        </p:nvSpPr>
        <p:spPr>
          <a:xfrm>
            <a:off x="720000" y="540000"/>
            <a:ext cx="38520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3000"/>
              <a:buNone/>
              <a:defRPr sz="3000">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324" name="Google Shape;324;p20"/>
          <p:cNvSpPr txBox="1"/>
          <p:nvPr>
            <p:ph idx="1" type="subTitle"/>
          </p:nvPr>
        </p:nvSpPr>
        <p:spPr>
          <a:xfrm>
            <a:off x="1976600" y="29536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25" name="Google Shape;325;p20"/>
          <p:cNvSpPr txBox="1"/>
          <p:nvPr>
            <p:ph idx="2" type="subTitle"/>
          </p:nvPr>
        </p:nvSpPr>
        <p:spPr>
          <a:xfrm>
            <a:off x="5748500" y="2953650"/>
            <a:ext cx="2285700" cy="5727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26" name="Google Shape;326;p20"/>
          <p:cNvSpPr/>
          <p:nvPr/>
        </p:nvSpPr>
        <p:spPr>
          <a:xfrm>
            <a:off x="4867275" y="540000"/>
            <a:ext cx="3556800" cy="22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txBox="1"/>
          <p:nvPr>
            <p:ph idx="3" type="subTitle"/>
          </p:nvPr>
        </p:nvSpPr>
        <p:spPr>
          <a:xfrm>
            <a:off x="1976925" y="2636375"/>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28" name="Google Shape;328;p20"/>
          <p:cNvSpPr txBox="1"/>
          <p:nvPr>
            <p:ph idx="4" type="subTitle"/>
          </p:nvPr>
        </p:nvSpPr>
        <p:spPr>
          <a:xfrm>
            <a:off x="5748500" y="2636375"/>
            <a:ext cx="2285700" cy="337500"/>
          </a:xfrm>
          <a:prstGeom prst="rect">
            <a:avLst/>
          </a:prstGeom>
        </p:spPr>
        <p:txBody>
          <a:bodyPr anchorCtr="0" anchor="t" bIns="91425" lIns="91425" spcFirstLastPara="1" rIns="91425" wrap="square" tIns="91425">
            <a:normAutofit/>
          </a:bodyPr>
          <a:lstStyle>
            <a:lvl1pPr lvl="0" rtl="0">
              <a:spcBef>
                <a:spcPts val="0"/>
              </a:spcBef>
              <a:spcAft>
                <a:spcPts val="0"/>
              </a:spcAft>
              <a:buNone/>
              <a:defRPr>
                <a:solidFill>
                  <a:schemeClr val="lt2"/>
                </a:solidFill>
                <a:latin typeface="Reem Kufi"/>
                <a:ea typeface="Reem Kufi"/>
                <a:cs typeface="Reem Kufi"/>
                <a:sym typeface="Reem Kufi"/>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p:txBody>
      </p:sp>
      <p:sp>
        <p:nvSpPr>
          <p:cNvPr id="329" name="Google Shape;329;p20"/>
          <p:cNvSpPr/>
          <p:nvPr/>
        </p:nvSpPr>
        <p:spPr>
          <a:xfrm flipH="1" rot="10800000">
            <a:off x="0" y="3602975"/>
            <a:ext cx="1540587" cy="1540521"/>
          </a:xfrm>
          <a:custGeom>
            <a:rect b="b" l="l" r="r" t="t"/>
            <a:pathLst>
              <a:path extrusionOk="0" h="23247" w="23248">
                <a:moveTo>
                  <a:pt x="1" y="0"/>
                </a:moveTo>
                <a:lnTo>
                  <a:pt x="1" y="23247"/>
                </a:lnTo>
                <a:cubicBezTo>
                  <a:pt x="12783" y="23247"/>
                  <a:pt x="23247" y="12849"/>
                  <a:pt x="232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1">
  <p:cSld name="CUSTOM_7">
    <p:bg>
      <p:bgPr>
        <a:solidFill>
          <a:schemeClr val="lt1"/>
        </a:solidFill>
      </p:bgPr>
    </p:bg>
    <p:spTree>
      <p:nvGrpSpPr>
        <p:cNvPr id="330" name="Shape 330"/>
        <p:cNvGrpSpPr/>
        <p:nvPr/>
      </p:nvGrpSpPr>
      <p:grpSpPr>
        <a:xfrm>
          <a:off x="0" y="0"/>
          <a:ext cx="0" cy="0"/>
          <a:chOff x="0" y="0"/>
          <a:chExt cx="0" cy="0"/>
        </a:xfrm>
      </p:grpSpPr>
      <p:sp>
        <p:nvSpPr>
          <p:cNvPr id="331" name="Google Shape;331;p21"/>
          <p:cNvSpPr/>
          <p:nvPr/>
        </p:nvSpPr>
        <p:spPr>
          <a:xfrm rot="-9387396">
            <a:off x="-70379" y="-428829"/>
            <a:ext cx="1802529" cy="1802529"/>
          </a:xfrm>
          <a:custGeom>
            <a:rect b="b" l="l" r="r" t="t"/>
            <a:pathLst>
              <a:path extrusionOk="0" h="80403" w="80403">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txBox="1"/>
          <p:nvPr>
            <p:ph type="title"/>
          </p:nvPr>
        </p:nvSpPr>
        <p:spPr>
          <a:xfrm>
            <a:off x="5360825" y="540000"/>
            <a:ext cx="3063000" cy="5727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lt2"/>
              </a:buClr>
              <a:buSzPts val="3000"/>
              <a:buNone/>
              <a:defRPr sz="3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3" name="Google Shape;333;p21"/>
          <p:cNvSpPr txBox="1"/>
          <p:nvPr>
            <p:ph idx="1" type="subTitle"/>
          </p:nvPr>
        </p:nvSpPr>
        <p:spPr>
          <a:xfrm>
            <a:off x="1160550" y="1619250"/>
            <a:ext cx="4758900" cy="252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600"/>
              <a:buChar char="●"/>
              <a:defRPr sz="1600"/>
            </a:lvl1pPr>
            <a:lvl2pPr lvl="1" rtl="0">
              <a:spcBef>
                <a:spcPts val="0"/>
              </a:spcBef>
              <a:spcAft>
                <a:spcPts val="0"/>
              </a:spcAft>
              <a:buSzPts val="1600"/>
              <a:buChar char="○"/>
              <a:defRPr sz="1600"/>
            </a:lvl2pPr>
            <a:lvl3pPr lvl="2" rtl="0">
              <a:spcBef>
                <a:spcPts val="0"/>
              </a:spcBef>
              <a:spcAft>
                <a:spcPts val="0"/>
              </a:spcAft>
              <a:buSzPts val="1600"/>
              <a:buChar char="■"/>
              <a:defRPr sz="1600"/>
            </a:lvl3pPr>
            <a:lvl4pPr lvl="3" rtl="0">
              <a:spcBef>
                <a:spcPts val="0"/>
              </a:spcBef>
              <a:spcAft>
                <a:spcPts val="0"/>
              </a:spcAft>
              <a:buSzPts val="1600"/>
              <a:buChar char="●"/>
              <a:defRPr sz="1600"/>
            </a:lvl4pPr>
            <a:lvl5pPr lvl="4" rtl="0">
              <a:spcBef>
                <a:spcPts val="0"/>
              </a:spcBef>
              <a:spcAft>
                <a:spcPts val="0"/>
              </a:spcAft>
              <a:buSzPts val="1600"/>
              <a:buChar char="○"/>
              <a:defRPr sz="1600"/>
            </a:lvl5pPr>
            <a:lvl6pPr lvl="5" rtl="0">
              <a:spcBef>
                <a:spcPts val="0"/>
              </a:spcBef>
              <a:spcAft>
                <a:spcPts val="0"/>
              </a:spcAft>
              <a:buSzPts val="1600"/>
              <a:buChar char="■"/>
              <a:defRPr sz="1600"/>
            </a:lvl6pPr>
            <a:lvl7pPr lvl="6" rtl="0">
              <a:spcBef>
                <a:spcPts val="0"/>
              </a:spcBef>
              <a:spcAft>
                <a:spcPts val="0"/>
              </a:spcAft>
              <a:buSzPts val="1600"/>
              <a:buChar char="●"/>
              <a:defRPr sz="1600"/>
            </a:lvl7pPr>
            <a:lvl8pPr lvl="7" rtl="0">
              <a:spcBef>
                <a:spcPts val="0"/>
              </a:spcBef>
              <a:spcAft>
                <a:spcPts val="0"/>
              </a:spcAft>
              <a:buSzPts val="1600"/>
              <a:buChar char="○"/>
              <a:defRPr sz="1600"/>
            </a:lvl8pPr>
            <a:lvl9pPr lvl="8" rtl="0">
              <a:spcBef>
                <a:spcPts val="0"/>
              </a:spcBef>
              <a:spcAft>
                <a:spcPts val="0"/>
              </a:spcAft>
              <a:buSzPts val="1600"/>
              <a:buChar char="■"/>
              <a:defRPr sz="1600"/>
            </a:lvl9pPr>
          </a:lstStyle>
          <a:p/>
        </p:txBody>
      </p:sp>
      <p:sp>
        <p:nvSpPr>
          <p:cNvPr id="334" name="Google Shape;334;p21"/>
          <p:cNvSpPr/>
          <p:nvPr/>
        </p:nvSpPr>
        <p:spPr>
          <a:xfrm flipH="1">
            <a:off x="3515112" y="4341175"/>
            <a:ext cx="4908900" cy="22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2"/>
          <p:cNvSpPr txBox="1"/>
          <p:nvPr>
            <p:ph type="ctrTitle"/>
          </p:nvPr>
        </p:nvSpPr>
        <p:spPr>
          <a:xfrm>
            <a:off x="1626300" y="1187113"/>
            <a:ext cx="5891400" cy="1864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5500"/>
              <a:t>FINANCES FOR</a:t>
            </a:r>
            <a:endParaRPr b="1" sz="5500"/>
          </a:p>
          <a:p>
            <a:pPr indent="0" lvl="0" marL="0" rtl="0" algn="l">
              <a:spcBef>
                <a:spcPts val="0"/>
              </a:spcBef>
              <a:spcAft>
                <a:spcPts val="0"/>
              </a:spcAft>
              <a:buNone/>
            </a:pPr>
            <a:r>
              <a:rPr b="1" lang="en" sz="5500"/>
              <a:t>THE FUTURE</a:t>
            </a:r>
            <a:endParaRPr b="1" sz="5500"/>
          </a:p>
        </p:txBody>
      </p:sp>
      <p:sp>
        <p:nvSpPr>
          <p:cNvPr id="340" name="Google Shape;340;p22"/>
          <p:cNvSpPr txBox="1"/>
          <p:nvPr>
            <p:ph idx="1" type="subTitle"/>
          </p:nvPr>
        </p:nvSpPr>
        <p:spPr>
          <a:xfrm>
            <a:off x="1754050" y="3562175"/>
            <a:ext cx="5477700" cy="4704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i="1" lang="en"/>
              <a:t>Gaby Goldberg, Glynnis Millhouse, and Pierce Lowary</a:t>
            </a:r>
            <a:endParaRPr i="1">
              <a:solidFill>
                <a:schemeClr val="dk2"/>
              </a:solidFill>
            </a:endParaRPr>
          </a:p>
        </p:txBody>
      </p:sp>
      <p:sp>
        <p:nvSpPr>
          <p:cNvPr id="341" name="Google Shape;341;p22"/>
          <p:cNvSpPr/>
          <p:nvPr/>
        </p:nvSpPr>
        <p:spPr>
          <a:xfrm rot="5400000">
            <a:off x="4558741" y="2334961"/>
            <a:ext cx="26525" cy="1867678"/>
          </a:xfrm>
          <a:custGeom>
            <a:rect b="b" l="l" r="r" t="t"/>
            <a:pathLst>
              <a:path extrusionOk="0" h="31989" w="1061">
                <a:moveTo>
                  <a:pt x="0" y="0"/>
                </a:moveTo>
                <a:lnTo>
                  <a:pt x="0" y="31989"/>
                </a:lnTo>
                <a:lnTo>
                  <a:pt x="1060" y="31989"/>
                </a:lnTo>
                <a:lnTo>
                  <a:pt x="1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1"/>
          <p:cNvSpPr txBox="1"/>
          <p:nvPr>
            <p:ph type="title"/>
          </p:nvPr>
        </p:nvSpPr>
        <p:spPr>
          <a:xfrm>
            <a:off x="720000" y="540000"/>
            <a:ext cx="29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Best HMWs</a:t>
            </a:r>
            <a:endParaRPr/>
          </a:p>
        </p:txBody>
      </p:sp>
      <p:sp>
        <p:nvSpPr>
          <p:cNvPr id="428" name="Google Shape;428;p31"/>
          <p:cNvSpPr txBox="1"/>
          <p:nvPr>
            <p:ph idx="2" type="subTitle"/>
          </p:nvPr>
        </p:nvSpPr>
        <p:spPr>
          <a:xfrm>
            <a:off x="720000" y="1314300"/>
            <a:ext cx="7852500" cy="1951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800"/>
              <a:t>How might we</a:t>
            </a:r>
            <a:r>
              <a:rPr lang="en" sz="1800"/>
              <a:t>...</a:t>
            </a:r>
            <a:endParaRPr sz="1800"/>
          </a:p>
          <a:p>
            <a:pPr indent="-311150" lvl="0" marL="457200" rtl="0" algn="l">
              <a:lnSpc>
                <a:spcPct val="200000"/>
              </a:lnSpc>
              <a:spcBef>
                <a:spcPts val="1200"/>
              </a:spcBef>
              <a:spcAft>
                <a:spcPts val="0"/>
              </a:spcAft>
              <a:buSzPts val="1300"/>
              <a:buChar char="●"/>
            </a:pPr>
            <a:r>
              <a:rPr lang="en"/>
              <a:t>make family finances feel rewarding, empowering, and inspiring?</a:t>
            </a:r>
            <a:endParaRPr/>
          </a:p>
          <a:p>
            <a:pPr indent="-311150" lvl="0" marL="457200" rtl="0" algn="l">
              <a:lnSpc>
                <a:spcPct val="200000"/>
              </a:lnSpc>
              <a:spcBef>
                <a:spcPts val="0"/>
              </a:spcBef>
              <a:spcAft>
                <a:spcPts val="0"/>
              </a:spcAft>
              <a:buSzPts val="1300"/>
              <a:buChar char="●"/>
            </a:pPr>
            <a:r>
              <a:rPr lang="en"/>
              <a:t>help Sarah feel more confident about money?</a:t>
            </a:r>
            <a:endParaRPr/>
          </a:p>
          <a:p>
            <a:pPr indent="-311150" lvl="0" marL="457200" rtl="0" algn="l">
              <a:lnSpc>
                <a:spcPct val="200000"/>
              </a:lnSpc>
              <a:spcBef>
                <a:spcPts val="0"/>
              </a:spcBef>
              <a:spcAft>
                <a:spcPts val="0"/>
              </a:spcAft>
              <a:buSzPts val="1300"/>
              <a:buChar char="●"/>
            </a:pPr>
            <a:r>
              <a:rPr lang="en"/>
              <a:t>bring Dan and his friends closer using finances, vs. push them apart?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2"/>
          <p:cNvSpPr txBox="1"/>
          <p:nvPr/>
        </p:nvSpPr>
        <p:spPr>
          <a:xfrm>
            <a:off x="586300" y="231925"/>
            <a:ext cx="2992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637B7F"/>
              </a:solidFill>
              <a:latin typeface="Reem Kufi"/>
              <a:ea typeface="Reem Kufi"/>
              <a:cs typeface="Reem Kufi"/>
              <a:sym typeface="Reem Kufi"/>
            </a:endParaRPr>
          </a:p>
        </p:txBody>
      </p:sp>
      <p:sp>
        <p:nvSpPr>
          <p:cNvPr id="434" name="Google Shape;434;p32"/>
          <p:cNvSpPr/>
          <p:nvPr/>
        </p:nvSpPr>
        <p:spPr>
          <a:xfrm>
            <a:off x="668663"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668663"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668663"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2"/>
          <p:cNvSpPr/>
          <p:nvPr/>
        </p:nvSpPr>
        <p:spPr>
          <a:xfrm>
            <a:off x="2677888"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2677888"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2677888"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
          <p:cNvSpPr/>
          <p:nvPr/>
        </p:nvSpPr>
        <p:spPr>
          <a:xfrm>
            <a:off x="4687113"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4687113"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4687113"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6696338"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2"/>
          <p:cNvSpPr/>
          <p:nvPr/>
        </p:nvSpPr>
        <p:spPr>
          <a:xfrm>
            <a:off x="6696338"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6696338"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txBox="1"/>
          <p:nvPr>
            <p:ph idx="4294967295" type="subTitle"/>
          </p:nvPr>
        </p:nvSpPr>
        <p:spPr>
          <a:xfrm>
            <a:off x="722325" y="10972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Visualize putting every dollar to “work” </a:t>
            </a:r>
            <a:endParaRPr>
              <a:solidFill>
                <a:srgbClr val="FFFFFF"/>
              </a:solidFill>
            </a:endParaRPr>
          </a:p>
        </p:txBody>
      </p:sp>
      <p:sp>
        <p:nvSpPr>
          <p:cNvPr id="447" name="Google Shape;447;p32"/>
          <p:cNvSpPr txBox="1"/>
          <p:nvPr>
            <p:ph idx="4294967295" type="subTitle"/>
          </p:nvPr>
        </p:nvSpPr>
        <p:spPr>
          <a:xfrm>
            <a:off x="2744800" y="10333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Set reminders, e.g. “Put away X% of paycheck each month”</a:t>
            </a:r>
            <a:endParaRPr>
              <a:solidFill>
                <a:srgbClr val="FFFFFF"/>
              </a:solidFill>
            </a:endParaRPr>
          </a:p>
        </p:txBody>
      </p:sp>
      <p:sp>
        <p:nvSpPr>
          <p:cNvPr id="448" name="Google Shape;448;p32"/>
          <p:cNvSpPr txBox="1"/>
          <p:nvPr>
            <p:ph idx="4294967295" type="subTitle"/>
          </p:nvPr>
        </p:nvSpPr>
        <p:spPr>
          <a:xfrm>
            <a:off x="4754000" y="10861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Let people set incremental goals and reward them</a:t>
            </a:r>
            <a:endParaRPr>
              <a:solidFill>
                <a:srgbClr val="FFFFFF"/>
              </a:solidFill>
            </a:endParaRPr>
          </a:p>
        </p:txBody>
      </p:sp>
      <p:sp>
        <p:nvSpPr>
          <p:cNvPr id="449" name="Google Shape;449;p32"/>
          <p:cNvSpPr txBox="1"/>
          <p:nvPr>
            <p:ph idx="4294967295" type="subTitle"/>
          </p:nvPr>
        </p:nvSpPr>
        <p:spPr>
          <a:xfrm>
            <a:off x="6763225" y="10972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Financial therapy course online</a:t>
            </a:r>
            <a:endParaRPr>
              <a:solidFill>
                <a:srgbClr val="FFFFFF"/>
              </a:solidFill>
            </a:endParaRPr>
          </a:p>
        </p:txBody>
      </p:sp>
      <p:sp>
        <p:nvSpPr>
          <p:cNvPr id="450" name="Google Shape;450;p32"/>
          <p:cNvSpPr txBox="1"/>
          <p:nvPr>
            <p:ph idx="4294967295" type="subTitle"/>
          </p:nvPr>
        </p:nvSpPr>
        <p:spPr>
          <a:xfrm>
            <a:off x="728950" y="242360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Financial plans from financial celebrities, like Warren Buffett</a:t>
            </a:r>
            <a:endParaRPr>
              <a:solidFill>
                <a:srgbClr val="FFFFFF"/>
              </a:solidFill>
            </a:endParaRPr>
          </a:p>
        </p:txBody>
      </p:sp>
      <p:sp>
        <p:nvSpPr>
          <p:cNvPr id="451" name="Google Shape;451;p32"/>
          <p:cNvSpPr txBox="1"/>
          <p:nvPr>
            <p:ph idx="4294967295" type="subTitle"/>
          </p:nvPr>
        </p:nvSpPr>
        <p:spPr>
          <a:xfrm>
            <a:off x="2751400" y="241255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Progress bar to see how close you are to your goal</a:t>
            </a:r>
            <a:endParaRPr>
              <a:solidFill>
                <a:srgbClr val="FFFFFF"/>
              </a:solidFill>
            </a:endParaRPr>
          </a:p>
        </p:txBody>
      </p:sp>
      <p:sp>
        <p:nvSpPr>
          <p:cNvPr id="452" name="Google Shape;452;p32"/>
          <p:cNvSpPr txBox="1"/>
          <p:nvPr>
            <p:ph idx="4294967295" type="subTitle"/>
          </p:nvPr>
        </p:nvSpPr>
        <p:spPr>
          <a:xfrm>
            <a:off x="4760625" y="241255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Make an avatar of “future you” with encouragement to stay on track</a:t>
            </a:r>
            <a:endParaRPr>
              <a:solidFill>
                <a:srgbClr val="FFFFFF"/>
              </a:solidFill>
            </a:endParaRPr>
          </a:p>
        </p:txBody>
      </p:sp>
      <p:sp>
        <p:nvSpPr>
          <p:cNvPr id="453" name="Google Shape;453;p32"/>
          <p:cNvSpPr txBox="1"/>
          <p:nvPr>
            <p:ph idx="4294967295" type="subTitle"/>
          </p:nvPr>
        </p:nvSpPr>
        <p:spPr>
          <a:xfrm>
            <a:off x="6769850" y="242360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Mint + intelligence layer based on what other people are spending</a:t>
            </a:r>
            <a:endParaRPr>
              <a:solidFill>
                <a:srgbClr val="FFFFFF"/>
              </a:solidFill>
            </a:endParaRPr>
          </a:p>
        </p:txBody>
      </p:sp>
      <p:sp>
        <p:nvSpPr>
          <p:cNvPr id="454" name="Google Shape;454;p32"/>
          <p:cNvSpPr txBox="1"/>
          <p:nvPr>
            <p:ph idx="4294967295" type="subTitle"/>
          </p:nvPr>
        </p:nvSpPr>
        <p:spPr>
          <a:xfrm>
            <a:off x="728950" y="37499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Ad-based surveys, e.g. “How much did you spend on coffee this week?</a:t>
            </a:r>
            <a:endParaRPr>
              <a:solidFill>
                <a:srgbClr val="FFFFFF"/>
              </a:solidFill>
            </a:endParaRPr>
          </a:p>
        </p:txBody>
      </p:sp>
      <p:sp>
        <p:nvSpPr>
          <p:cNvPr id="455" name="Google Shape;455;p32"/>
          <p:cNvSpPr txBox="1"/>
          <p:nvPr>
            <p:ph idx="4294967295" type="subTitle"/>
          </p:nvPr>
        </p:nvSpPr>
        <p:spPr>
          <a:xfrm>
            <a:off x="2751400" y="37389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Ask millennials how much they </a:t>
            </a:r>
            <a:r>
              <a:rPr i="1" lang="en">
                <a:solidFill>
                  <a:srgbClr val="FFFFFF"/>
                </a:solidFill>
              </a:rPr>
              <a:t>think </a:t>
            </a:r>
            <a:r>
              <a:rPr lang="en">
                <a:solidFill>
                  <a:srgbClr val="FFFFFF"/>
                </a:solidFill>
              </a:rPr>
              <a:t>their friends spend</a:t>
            </a:r>
            <a:endParaRPr>
              <a:solidFill>
                <a:srgbClr val="FFFFFF"/>
              </a:solidFill>
            </a:endParaRPr>
          </a:p>
        </p:txBody>
      </p:sp>
      <p:sp>
        <p:nvSpPr>
          <p:cNvPr id="456" name="Google Shape;456;p32"/>
          <p:cNvSpPr txBox="1"/>
          <p:nvPr>
            <p:ph idx="4294967295" type="subTitle"/>
          </p:nvPr>
        </p:nvSpPr>
        <p:spPr>
          <a:xfrm>
            <a:off x="4760625" y="37389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Collect data on spending from online shopping, social media, etc. </a:t>
            </a:r>
            <a:endParaRPr>
              <a:solidFill>
                <a:srgbClr val="FFFFFF"/>
              </a:solidFill>
            </a:endParaRPr>
          </a:p>
        </p:txBody>
      </p:sp>
      <p:sp>
        <p:nvSpPr>
          <p:cNvPr id="457" name="Google Shape;457;p32"/>
          <p:cNvSpPr txBox="1"/>
          <p:nvPr>
            <p:ph idx="4294967295" type="subTitle"/>
          </p:nvPr>
        </p:nvSpPr>
        <p:spPr>
          <a:xfrm>
            <a:off x="6769850" y="37499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Peer mentorship group to talk about finances</a:t>
            </a:r>
            <a:endParaRPr>
              <a:solidFill>
                <a:srgbClr val="FFFFFF"/>
              </a:solidFill>
            </a:endParaRPr>
          </a:p>
        </p:txBody>
      </p:sp>
      <p:sp>
        <p:nvSpPr>
          <p:cNvPr id="458" name="Google Shape;458;p32"/>
          <p:cNvSpPr txBox="1"/>
          <p:nvPr>
            <p:ph idx="4294967295" type="title"/>
          </p:nvPr>
        </p:nvSpPr>
        <p:spPr>
          <a:xfrm>
            <a:off x="668675" y="359725"/>
            <a:ext cx="29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ideas...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3"/>
          <p:cNvSpPr txBox="1"/>
          <p:nvPr>
            <p:ph type="title"/>
          </p:nvPr>
        </p:nvSpPr>
        <p:spPr>
          <a:xfrm>
            <a:off x="720000" y="540000"/>
            <a:ext cx="29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Best Ideas</a:t>
            </a:r>
            <a:endParaRPr/>
          </a:p>
        </p:txBody>
      </p:sp>
      <p:sp>
        <p:nvSpPr>
          <p:cNvPr id="464" name="Google Shape;464;p33"/>
          <p:cNvSpPr txBox="1"/>
          <p:nvPr>
            <p:ph idx="2" type="subTitle"/>
          </p:nvPr>
        </p:nvSpPr>
        <p:spPr>
          <a:xfrm>
            <a:off x="720000" y="1390500"/>
            <a:ext cx="7852500" cy="1951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AutoNum type="arabicPeriod"/>
            </a:pPr>
            <a:r>
              <a:rPr lang="en"/>
              <a:t>Create a </a:t>
            </a:r>
            <a:r>
              <a:rPr b="1" lang="en"/>
              <a:t>social “DietBet”-style game</a:t>
            </a:r>
            <a:r>
              <a:rPr lang="en"/>
              <a:t> where friends pool $X at the start of the month, and whoever reaches a savings/budgeting goal gets the money</a:t>
            </a:r>
            <a:endParaRPr/>
          </a:p>
          <a:p>
            <a:pPr indent="-330200" lvl="0" marL="457200" rtl="0" algn="l">
              <a:lnSpc>
                <a:spcPct val="150000"/>
              </a:lnSpc>
              <a:spcBef>
                <a:spcPts val="2000"/>
              </a:spcBef>
              <a:spcAft>
                <a:spcPts val="0"/>
              </a:spcAft>
              <a:buSzPts val="1600"/>
              <a:buAutoNum type="arabicPeriod"/>
            </a:pPr>
            <a:r>
              <a:rPr b="1" lang="en"/>
              <a:t>Enter spending anonymously</a:t>
            </a:r>
            <a:r>
              <a:rPr lang="en"/>
              <a:t> to see how you stack up against your peers</a:t>
            </a:r>
            <a:endParaRPr/>
          </a:p>
          <a:p>
            <a:pPr indent="-330200" lvl="0" marL="457200" rtl="0" algn="l">
              <a:lnSpc>
                <a:spcPct val="150000"/>
              </a:lnSpc>
              <a:spcBef>
                <a:spcPts val="2000"/>
              </a:spcBef>
              <a:spcAft>
                <a:spcPts val="2000"/>
              </a:spcAft>
              <a:buSzPts val="1600"/>
              <a:buAutoNum type="arabicPeriod"/>
            </a:pPr>
            <a:r>
              <a:rPr lang="en"/>
              <a:t>Have </a:t>
            </a:r>
            <a:r>
              <a:rPr b="1" lang="en"/>
              <a:t>curated financial plans</a:t>
            </a:r>
            <a:r>
              <a:rPr lang="en"/>
              <a:t> from famous financial celebrities, like Warren Buffett, that people follow (“You are 30% done on the Buffet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4"/>
          <p:cNvSpPr txBox="1"/>
          <p:nvPr>
            <p:ph idx="4294967295" type="subTitle"/>
          </p:nvPr>
        </p:nvSpPr>
        <p:spPr>
          <a:xfrm>
            <a:off x="318500" y="1184550"/>
            <a:ext cx="4173900" cy="3812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t>S</a:t>
            </a:r>
            <a:r>
              <a:rPr b="1" lang="en" sz="1600"/>
              <a:t>ocial “DietBet”-style game</a:t>
            </a:r>
            <a:r>
              <a:rPr lang="en" sz="1600"/>
              <a:t> </a:t>
            </a:r>
            <a:endParaRPr sz="1600"/>
          </a:p>
          <a:p>
            <a:pPr indent="0" lvl="0" marL="0" rtl="0" algn="l">
              <a:spcBef>
                <a:spcPts val="3600"/>
              </a:spcBef>
              <a:spcAft>
                <a:spcPts val="0"/>
              </a:spcAft>
              <a:buNone/>
            </a:pPr>
            <a:r>
              <a:rPr b="1" i="1" lang="en"/>
              <a:t>-</a:t>
            </a:r>
            <a:r>
              <a:rPr i="1" lang="en"/>
              <a:t> The context of a game will help people </a:t>
            </a:r>
            <a:r>
              <a:rPr b="1" i="1" lang="en"/>
              <a:t>feel more comfortable</a:t>
            </a:r>
            <a:r>
              <a:rPr i="1" lang="en"/>
              <a:t> talking about money </a:t>
            </a:r>
            <a:endParaRPr i="1"/>
          </a:p>
          <a:p>
            <a:pPr indent="0" lvl="0" marL="0" rtl="0" algn="l">
              <a:spcBef>
                <a:spcPts val="1200"/>
              </a:spcBef>
              <a:spcAft>
                <a:spcPts val="0"/>
              </a:spcAft>
              <a:buNone/>
            </a:pPr>
            <a:r>
              <a:rPr b="1" i="1" lang="en"/>
              <a:t>-</a:t>
            </a:r>
            <a:r>
              <a:rPr i="1" lang="en"/>
              <a:t> </a:t>
            </a:r>
            <a:r>
              <a:rPr b="1" i="1" lang="en"/>
              <a:t>Gamifying budgeting</a:t>
            </a:r>
            <a:r>
              <a:rPr i="1" lang="en"/>
              <a:t> will make it more engaging</a:t>
            </a:r>
            <a:endParaRPr i="1"/>
          </a:p>
          <a:p>
            <a:pPr indent="0" lvl="0" marL="0" rtl="0" algn="l">
              <a:spcBef>
                <a:spcPts val="1200"/>
              </a:spcBef>
              <a:spcAft>
                <a:spcPts val="1200"/>
              </a:spcAft>
              <a:buNone/>
            </a:pPr>
            <a:r>
              <a:rPr b="1" i="1" lang="en"/>
              <a:t>-</a:t>
            </a:r>
            <a:r>
              <a:rPr i="1" lang="en"/>
              <a:t> People want to </a:t>
            </a:r>
            <a:r>
              <a:rPr b="1" i="1" lang="en"/>
              <a:t>save enough</a:t>
            </a:r>
            <a:r>
              <a:rPr i="1" lang="en"/>
              <a:t> to join a BudgetBet</a:t>
            </a:r>
            <a:endParaRPr sz="1600"/>
          </a:p>
        </p:txBody>
      </p:sp>
      <p:pic>
        <p:nvPicPr>
          <p:cNvPr id="470" name="Google Shape;470;p34"/>
          <p:cNvPicPr preferRelativeResize="0"/>
          <p:nvPr/>
        </p:nvPicPr>
        <p:blipFill>
          <a:blip r:embed="rId3">
            <a:alphaModFix/>
          </a:blip>
          <a:stretch>
            <a:fillRect/>
          </a:stretch>
        </p:blipFill>
        <p:spPr>
          <a:xfrm>
            <a:off x="4872725" y="146612"/>
            <a:ext cx="3979699" cy="4850276"/>
          </a:xfrm>
          <a:prstGeom prst="rect">
            <a:avLst/>
          </a:prstGeom>
          <a:noFill/>
          <a:ln cap="flat" cmpd="sng" w="19050">
            <a:solidFill>
              <a:schemeClr val="dk2"/>
            </a:solidFill>
            <a:prstDash val="solid"/>
            <a:round/>
            <a:headEnd len="sm" w="sm" type="none"/>
            <a:tailEnd len="sm" w="sm" type="none"/>
          </a:ln>
        </p:spPr>
      </p:pic>
      <p:sp>
        <p:nvSpPr>
          <p:cNvPr id="471" name="Google Shape;471;p34"/>
          <p:cNvSpPr txBox="1"/>
          <p:nvPr>
            <p:ph idx="4294967295" type="title"/>
          </p:nvPr>
        </p:nvSpPr>
        <p:spPr>
          <a:xfrm>
            <a:off x="318500" y="355525"/>
            <a:ext cx="165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5"/>
          <p:cNvSpPr txBox="1"/>
          <p:nvPr>
            <p:ph idx="4294967295" type="subTitle"/>
          </p:nvPr>
        </p:nvSpPr>
        <p:spPr>
          <a:xfrm>
            <a:off x="318500" y="1184550"/>
            <a:ext cx="2607600" cy="3633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t>See how you stack up</a:t>
            </a:r>
            <a:endParaRPr b="1" sz="1600"/>
          </a:p>
          <a:p>
            <a:pPr indent="0" lvl="0" marL="0" rtl="0" algn="l">
              <a:lnSpc>
                <a:spcPct val="150000"/>
              </a:lnSpc>
              <a:spcBef>
                <a:spcPts val="3000"/>
              </a:spcBef>
              <a:spcAft>
                <a:spcPts val="0"/>
              </a:spcAft>
              <a:buNone/>
            </a:pPr>
            <a:r>
              <a:t/>
            </a:r>
            <a:endParaRPr b="1" sz="400"/>
          </a:p>
          <a:p>
            <a:pPr indent="0" lvl="0" marL="0" rtl="0" algn="l">
              <a:spcBef>
                <a:spcPts val="0"/>
              </a:spcBef>
              <a:spcAft>
                <a:spcPts val="0"/>
              </a:spcAft>
              <a:buNone/>
            </a:pPr>
            <a:r>
              <a:rPr b="1" i="1" lang="en"/>
              <a:t>-</a:t>
            </a:r>
            <a:r>
              <a:rPr i="1" lang="en"/>
              <a:t> People are </a:t>
            </a:r>
            <a:r>
              <a:rPr b="1" i="1" lang="en"/>
              <a:t>interested</a:t>
            </a:r>
            <a:r>
              <a:rPr i="1" lang="en"/>
              <a:t> in what their peers spend</a:t>
            </a:r>
            <a:endParaRPr i="1"/>
          </a:p>
          <a:p>
            <a:pPr indent="0" lvl="0" marL="0" rtl="0" algn="l">
              <a:spcBef>
                <a:spcPts val="1200"/>
              </a:spcBef>
              <a:spcAft>
                <a:spcPts val="0"/>
              </a:spcAft>
              <a:buNone/>
            </a:pPr>
            <a:r>
              <a:rPr b="1" i="1" lang="en"/>
              <a:t>-</a:t>
            </a:r>
            <a:r>
              <a:rPr i="1" lang="en"/>
              <a:t> Knowing how they rank will make them feel </a:t>
            </a:r>
            <a:r>
              <a:rPr b="1" i="1" lang="en"/>
              <a:t>good or inspired</a:t>
            </a:r>
            <a:r>
              <a:rPr i="1" lang="en"/>
              <a:t> to take action - not cause apathy </a:t>
            </a:r>
            <a:endParaRPr i="1"/>
          </a:p>
          <a:p>
            <a:pPr indent="0" lvl="0" marL="0" rtl="0" algn="l">
              <a:spcBef>
                <a:spcPts val="1200"/>
              </a:spcBef>
              <a:spcAft>
                <a:spcPts val="0"/>
              </a:spcAft>
              <a:buNone/>
            </a:pPr>
            <a:r>
              <a:rPr b="1" i="1" lang="en"/>
              <a:t>-</a:t>
            </a:r>
            <a:r>
              <a:rPr i="1" lang="en"/>
              <a:t> People will </a:t>
            </a:r>
            <a:r>
              <a:rPr b="1" i="1" lang="en"/>
              <a:t>trust the data</a:t>
            </a:r>
            <a:r>
              <a:rPr i="1" lang="en"/>
              <a:t> even if the “pool” they are ranked in is anonymous</a:t>
            </a:r>
            <a:endParaRPr b="1" sz="1600"/>
          </a:p>
          <a:p>
            <a:pPr indent="0" lvl="0" marL="0" rtl="0" algn="l">
              <a:lnSpc>
                <a:spcPct val="150000"/>
              </a:lnSpc>
              <a:spcBef>
                <a:spcPts val="1200"/>
              </a:spcBef>
              <a:spcAft>
                <a:spcPts val="2000"/>
              </a:spcAft>
              <a:buNone/>
            </a:pPr>
            <a:r>
              <a:t/>
            </a:r>
            <a:endParaRPr sz="1600"/>
          </a:p>
        </p:txBody>
      </p:sp>
      <p:sp>
        <p:nvSpPr>
          <p:cNvPr id="477" name="Google Shape;477;p35"/>
          <p:cNvSpPr txBox="1"/>
          <p:nvPr>
            <p:ph idx="4294967295" type="title"/>
          </p:nvPr>
        </p:nvSpPr>
        <p:spPr>
          <a:xfrm>
            <a:off x="318500" y="355525"/>
            <a:ext cx="181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a:t>
            </a:r>
            <a:r>
              <a:rPr lang="en"/>
              <a:t>#2</a:t>
            </a:r>
            <a:endParaRPr/>
          </a:p>
        </p:txBody>
      </p:sp>
      <p:pic>
        <p:nvPicPr>
          <p:cNvPr id="478" name="Google Shape;478;p35"/>
          <p:cNvPicPr preferRelativeResize="0"/>
          <p:nvPr/>
        </p:nvPicPr>
        <p:blipFill>
          <a:blip r:embed="rId3">
            <a:alphaModFix/>
          </a:blip>
          <a:stretch>
            <a:fillRect/>
          </a:stretch>
        </p:blipFill>
        <p:spPr>
          <a:xfrm>
            <a:off x="3321450" y="228000"/>
            <a:ext cx="3044913" cy="4687500"/>
          </a:xfrm>
          <a:prstGeom prst="rect">
            <a:avLst/>
          </a:prstGeom>
          <a:noFill/>
          <a:ln cap="flat" cmpd="sng" w="19050">
            <a:solidFill>
              <a:srgbClr val="000000"/>
            </a:solidFill>
            <a:prstDash val="solid"/>
            <a:round/>
            <a:headEnd len="sm" w="sm" type="none"/>
            <a:tailEnd len="sm" w="sm" type="none"/>
          </a:ln>
        </p:spPr>
      </p:pic>
      <p:pic>
        <p:nvPicPr>
          <p:cNvPr id="479" name="Google Shape;479;p35"/>
          <p:cNvPicPr preferRelativeResize="0"/>
          <p:nvPr/>
        </p:nvPicPr>
        <p:blipFill>
          <a:blip r:embed="rId4">
            <a:alphaModFix/>
          </a:blip>
          <a:stretch>
            <a:fillRect/>
          </a:stretch>
        </p:blipFill>
        <p:spPr>
          <a:xfrm>
            <a:off x="6313021" y="228000"/>
            <a:ext cx="2607529" cy="46875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6"/>
          <p:cNvSpPr txBox="1"/>
          <p:nvPr>
            <p:ph idx="4294967295" type="subTitle"/>
          </p:nvPr>
        </p:nvSpPr>
        <p:spPr>
          <a:xfrm>
            <a:off x="318500" y="1184550"/>
            <a:ext cx="3251700" cy="3546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t>C</a:t>
            </a:r>
            <a:r>
              <a:rPr b="1" lang="en" sz="1600"/>
              <a:t>urated financial celebrity plans</a:t>
            </a:r>
            <a:endParaRPr b="1" sz="1600"/>
          </a:p>
          <a:p>
            <a:pPr indent="0" lvl="0" marL="0" rtl="0" algn="l">
              <a:lnSpc>
                <a:spcPct val="100000"/>
              </a:lnSpc>
              <a:spcBef>
                <a:spcPts val="3400"/>
              </a:spcBef>
              <a:spcAft>
                <a:spcPts val="0"/>
              </a:spcAft>
              <a:buNone/>
            </a:pPr>
            <a:r>
              <a:t/>
            </a:r>
            <a:endParaRPr sz="100"/>
          </a:p>
          <a:p>
            <a:pPr indent="0" lvl="0" marL="0" rtl="0" algn="l">
              <a:spcBef>
                <a:spcPts val="0"/>
              </a:spcBef>
              <a:spcAft>
                <a:spcPts val="0"/>
              </a:spcAft>
              <a:buNone/>
            </a:pPr>
            <a:r>
              <a:rPr b="1" i="1" lang="en"/>
              <a:t>-</a:t>
            </a:r>
            <a:r>
              <a:rPr i="1" lang="en"/>
              <a:t> An expert personality will make people </a:t>
            </a:r>
            <a:r>
              <a:rPr b="1" i="1" lang="en"/>
              <a:t>feel less anxious</a:t>
            </a:r>
            <a:r>
              <a:rPr i="1" lang="en"/>
              <a:t> about whether the plan will work out</a:t>
            </a:r>
            <a:endParaRPr i="1"/>
          </a:p>
          <a:p>
            <a:pPr indent="0" lvl="0" marL="0" rtl="0" algn="l">
              <a:spcBef>
                <a:spcPts val="1200"/>
              </a:spcBef>
              <a:spcAft>
                <a:spcPts val="0"/>
              </a:spcAft>
              <a:buNone/>
            </a:pPr>
            <a:r>
              <a:rPr b="1" i="1" lang="en"/>
              <a:t>-</a:t>
            </a:r>
            <a:r>
              <a:rPr i="1" lang="en"/>
              <a:t> There is </a:t>
            </a:r>
            <a:r>
              <a:rPr b="1" i="1" lang="en"/>
              <a:t>more trust in financial personalities</a:t>
            </a:r>
            <a:r>
              <a:rPr i="1" lang="en"/>
              <a:t> vs. under-the-radar expertise</a:t>
            </a:r>
            <a:endParaRPr i="1"/>
          </a:p>
          <a:p>
            <a:pPr indent="0" lvl="0" marL="0" rtl="0" algn="l">
              <a:spcBef>
                <a:spcPts val="1200"/>
              </a:spcBef>
              <a:spcAft>
                <a:spcPts val="1200"/>
              </a:spcAft>
              <a:buNone/>
            </a:pPr>
            <a:r>
              <a:rPr b="1" i="1" lang="en"/>
              <a:t>-</a:t>
            </a:r>
            <a:r>
              <a:rPr i="1" lang="en"/>
              <a:t> People want a </a:t>
            </a:r>
            <a:r>
              <a:rPr b="1" i="1" lang="en"/>
              <a:t>step-by-step journey</a:t>
            </a:r>
            <a:r>
              <a:rPr i="1" lang="en"/>
              <a:t> </a:t>
            </a:r>
            <a:endParaRPr i="1" sz="1600"/>
          </a:p>
        </p:txBody>
      </p:sp>
      <p:sp>
        <p:nvSpPr>
          <p:cNvPr id="485" name="Google Shape;485;p36"/>
          <p:cNvSpPr txBox="1"/>
          <p:nvPr>
            <p:ph idx="4294967295" type="title"/>
          </p:nvPr>
        </p:nvSpPr>
        <p:spPr>
          <a:xfrm>
            <a:off x="318500" y="355525"/>
            <a:ext cx="2318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a:t>
            </a:r>
            <a:r>
              <a:rPr lang="en"/>
              <a:t>#3</a:t>
            </a:r>
            <a:endParaRPr/>
          </a:p>
        </p:txBody>
      </p:sp>
      <p:pic>
        <p:nvPicPr>
          <p:cNvPr id="486" name="Google Shape;486;p36"/>
          <p:cNvPicPr preferRelativeResize="0"/>
          <p:nvPr/>
        </p:nvPicPr>
        <p:blipFill>
          <a:blip r:embed="rId3">
            <a:alphaModFix/>
          </a:blip>
          <a:stretch>
            <a:fillRect/>
          </a:stretch>
        </p:blipFill>
        <p:spPr>
          <a:xfrm>
            <a:off x="3702663" y="143413"/>
            <a:ext cx="5298863" cy="48566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7"/>
          <p:cNvSpPr/>
          <p:nvPr/>
        </p:nvSpPr>
        <p:spPr>
          <a:xfrm>
            <a:off x="3448950" y="1454075"/>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6084050" y="1448550"/>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813850" y="1454075"/>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7"/>
          <p:cNvSpPr txBox="1"/>
          <p:nvPr>
            <p:ph type="title"/>
          </p:nvPr>
        </p:nvSpPr>
        <p:spPr>
          <a:xfrm>
            <a:off x="296800" y="301275"/>
            <a:ext cx="398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Experience</a:t>
            </a:r>
            <a:r>
              <a:rPr lang="en"/>
              <a:t> Interviews</a:t>
            </a:r>
            <a:endParaRPr/>
          </a:p>
        </p:txBody>
      </p:sp>
      <p:sp>
        <p:nvSpPr>
          <p:cNvPr id="495" name="Google Shape;495;p37"/>
          <p:cNvSpPr txBox="1"/>
          <p:nvPr/>
        </p:nvSpPr>
        <p:spPr>
          <a:xfrm>
            <a:off x="13701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Harry</a:t>
            </a:r>
            <a:endParaRPr sz="1800">
              <a:latin typeface="Nunito"/>
              <a:ea typeface="Nunito"/>
              <a:cs typeface="Nunito"/>
              <a:sym typeface="Nunito"/>
            </a:endParaRPr>
          </a:p>
        </p:txBody>
      </p:sp>
      <p:sp>
        <p:nvSpPr>
          <p:cNvPr id="496" name="Google Shape;496;p37"/>
          <p:cNvSpPr txBox="1"/>
          <p:nvPr/>
        </p:nvSpPr>
        <p:spPr>
          <a:xfrm>
            <a:off x="40047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Bader</a:t>
            </a:r>
            <a:endParaRPr sz="1800">
              <a:latin typeface="Nunito"/>
              <a:ea typeface="Nunito"/>
              <a:cs typeface="Nunito"/>
              <a:sym typeface="Nunito"/>
            </a:endParaRPr>
          </a:p>
        </p:txBody>
      </p:sp>
      <p:sp>
        <p:nvSpPr>
          <p:cNvPr id="497" name="Google Shape;497;p37"/>
          <p:cNvSpPr txBox="1"/>
          <p:nvPr/>
        </p:nvSpPr>
        <p:spPr>
          <a:xfrm>
            <a:off x="66393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Sacha</a:t>
            </a:r>
            <a:endParaRPr sz="1800">
              <a:latin typeface="Nunito"/>
              <a:ea typeface="Nunito"/>
              <a:cs typeface="Nunito"/>
              <a:sym typeface="Nunito"/>
            </a:endParaRPr>
          </a:p>
        </p:txBody>
      </p:sp>
      <p:pic>
        <p:nvPicPr>
          <p:cNvPr id="498" name="Google Shape;498;p37"/>
          <p:cNvPicPr preferRelativeResize="0"/>
          <p:nvPr/>
        </p:nvPicPr>
        <p:blipFill>
          <a:blip r:embed="rId3">
            <a:alphaModFix/>
          </a:blip>
          <a:stretch>
            <a:fillRect/>
          </a:stretch>
        </p:blipFill>
        <p:spPr>
          <a:xfrm>
            <a:off x="917525" y="1557400"/>
            <a:ext cx="2039750" cy="2039750"/>
          </a:xfrm>
          <a:prstGeom prst="rect">
            <a:avLst/>
          </a:prstGeom>
          <a:noFill/>
          <a:ln>
            <a:noFill/>
          </a:ln>
        </p:spPr>
      </p:pic>
      <p:pic>
        <p:nvPicPr>
          <p:cNvPr id="499" name="Google Shape;499;p37"/>
          <p:cNvPicPr preferRelativeResize="0"/>
          <p:nvPr/>
        </p:nvPicPr>
        <p:blipFill>
          <a:blip r:embed="rId4">
            <a:alphaModFix/>
          </a:blip>
          <a:stretch>
            <a:fillRect/>
          </a:stretch>
        </p:blipFill>
        <p:spPr>
          <a:xfrm>
            <a:off x="3552125" y="1551863"/>
            <a:ext cx="2039750" cy="2039750"/>
          </a:xfrm>
          <a:prstGeom prst="rect">
            <a:avLst/>
          </a:prstGeom>
          <a:noFill/>
          <a:ln>
            <a:noFill/>
          </a:ln>
        </p:spPr>
      </p:pic>
      <p:pic>
        <p:nvPicPr>
          <p:cNvPr id="500" name="Google Shape;500;p37"/>
          <p:cNvPicPr preferRelativeResize="0"/>
          <p:nvPr/>
        </p:nvPicPr>
        <p:blipFill>
          <a:blip r:embed="rId5">
            <a:alphaModFix/>
          </a:blip>
          <a:stretch>
            <a:fillRect/>
          </a:stretch>
        </p:blipFill>
        <p:spPr>
          <a:xfrm>
            <a:off x="6186725" y="1551900"/>
            <a:ext cx="2039700" cy="20397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38"/>
          <p:cNvPicPr preferRelativeResize="0"/>
          <p:nvPr/>
        </p:nvPicPr>
        <p:blipFill>
          <a:blip r:embed="rId3">
            <a:alphaModFix/>
          </a:blip>
          <a:stretch>
            <a:fillRect/>
          </a:stretch>
        </p:blipFill>
        <p:spPr>
          <a:xfrm>
            <a:off x="4872725" y="146612"/>
            <a:ext cx="3979699" cy="4850276"/>
          </a:xfrm>
          <a:prstGeom prst="rect">
            <a:avLst/>
          </a:prstGeom>
          <a:noFill/>
          <a:ln cap="flat" cmpd="sng" w="19050">
            <a:solidFill>
              <a:schemeClr val="dk2"/>
            </a:solidFill>
            <a:prstDash val="solid"/>
            <a:round/>
            <a:headEnd len="sm" w="sm" type="none"/>
            <a:tailEnd len="sm" w="sm" type="none"/>
          </a:ln>
        </p:spPr>
      </p:pic>
      <p:sp>
        <p:nvSpPr>
          <p:cNvPr id="506" name="Google Shape;506;p38"/>
          <p:cNvSpPr txBox="1"/>
          <p:nvPr>
            <p:ph idx="4294967295" type="title"/>
          </p:nvPr>
        </p:nvSpPr>
        <p:spPr>
          <a:xfrm>
            <a:off x="318500" y="355525"/>
            <a:ext cx="3598800" cy="57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i="1" lang="en"/>
              <a:t>BudgetBet</a:t>
            </a:r>
            <a:endParaRPr i="1"/>
          </a:p>
          <a:p>
            <a:pPr indent="0" lvl="0" marL="0" rtl="0" algn="l">
              <a:spcBef>
                <a:spcPts val="0"/>
              </a:spcBef>
              <a:spcAft>
                <a:spcPts val="0"/>
              </a:spcAft>
              <a:buNone/>
            </a:pPr>
            <a:r>
              <a:rPr lang="en"/>
              <a:t>We learned...</a:t>
            </a:r>
            <a:endParaRPr/>
          </a:p>
        </p:txBody>
      </p:sp>
      <p:sp>
        <p:nvSpPr>
          <p:cNvPr id="507" name="Google Shape;507;p38"/>
          <p:cNvSpPr txBox="1"/>
          <p:nvPr>
            <p:ph idx="4294967295" type="subTitle"/>
          </p:nvPr>
        </p:nvSpPr>
        <p:spPr>
          <a:xfrm>
            <a:off x="318500" y="1573425"/>
            <a:ext cx="3979800" cy="324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666666"/>
                </a:solidFill>
              </a:rPr>
              <a:t>“I probably wouldn’t use this because I’m not trying to save money”</a:t>
            </a:r>
            <a:endParaRPr i="1">
              <a:solidFill>
                <a:srgbClr val="666666"/>
              </a:solidFill>
            </a:endParaRPr>
          </a:p>
          <a:p>
            <a:pPr indent="0" lvl="0" marL="0" rtl="0" algn="l">
              <a:spcBef>
                <a:spcPts val="1200"/>
              </a:spcBef>
              <a:spcAft>
                <a:spcPts val="0"/>
              </a:spcAft>
              <a:buNone/>
            </a:pPr>
            <a:r>
              <a:rPr i="1" lang="en">
                <a:solidFill>
                  <a:srgbClr val="666666"/>
                </a:solidFill>
              </a:rPr>
              <a:t>“This seems misaligned because if you don’t save well, you lose even more money”</a:t>
            </a:r>
            <a:endParaRPr i="1">
              <a:solidFill>
                <a:srgbClr val="666666"/>
              </a:solidFill>
            </a:endParaRPr>
          </a:p>
          <a:p>
            <a:pPr indent="0" lvl="0" marL="0" rtl="0" algn="l">
              <a:spcBef>
                <a:spcPts val="1200"/>
              </a:spcBef>
              <a:spcAft>
                <a:spcPts val="0"/>
              </a:spcAft>
              <a:buNone/>
            </a:pPr>
            <a:r>
              <a:rPr i="1" lang="en">
                <a:solidFill>
                  <a:srgbClr val="666666"/>
                </a:solidFill>
              </a:rPr>
              <a:t>“This is a good idea,” but I’d prefer something like Acorns because it’s more automatic.</a:t>
            </a:r>
            <a:endParaRPr i="1">
              <a:solidFill>
                <a:srgbClr val="666666"/>
              </a:solidFill>
            </a:endParaRPr>
          </a:p>
          <a:p>
            <a:pPr indent="0" lvl="0" marL="0" rtl="0" algn="l">
              <a:lnSpc>
                <a:spcPct val="150000"/>
              </a:lnSpc>
              <a:spcBef>
                <a:spcPts val="1200"/>
              </a:spcBef>
              <a:spcAft>
                <a:spcPts val="2000"/>
              </a:spcAft>
              <a:buNone/>
            </a:pPr>
            <a:r>
              <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9"/>
          <p:cNvSpPr txBox="1"/>
          <p:nvPr>
            <p:ph idx="4294967295" type="subTitle"/>
          </p:nvPr>
        </p:nvSpPr>
        <p:spPr>
          <a:xfrm>
            <a:off x="318500" y="1573425"/>
            <a:ext cx="2550000" cy="324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666666"/>
                </a:solidFill>
              </a:rPr>
              <a:t>“Would be interesting to see, but not sure it would change my spending habits… I’m a single guy with no family and make plenty of money”</a:t>
            </a:r>
            <a:endParaRPr i="1">
              <a:solidFill>
                <a:srgbClr val="666666"/>
              </a:solidFill>
            </a:endParaRPr>
          </a:p>
          <a:p>
            <a:pPr indent="0" lvl="0" marL="0" rtl="0" algn="l">
              <a:spcBef>
                <a:spcPts val="1200"/>
              </a:spcBef>
              <a:spcAft>
                <a:spcPts val="0"/>
              </a:spcAft>
              <a:buNone/>
            </a:pPr>
            <a:r>
              <a:rPr i="1" lang="en">
                <a:solidFill>
                  <a:srgbClr val="666666"/>
                </a:solidFill>
              </a:rPr>
              <a:t>“For dining, I already know what I spend historically and I know what’s normal. For childcare, this would be interesting because it’s a big change in my spending.”</a:t>
            </a:r>
            <a:endParaRPr i="1">
              <a:solidFill>
                <a:srgbClr val="666666"/>
              </a:solidFill>
            </a:endParaRPr>
          </a:p>
          <a:p>
            <a:pPr indent="0" lvl="0" marL="0" rtl="0" algn="l">
              <a:lnSpc>
                <a:spcPct val="150000"/>
              </a:lnSpc>
              <a:spcBef>
                <a:spcPts val="1200"/>
              </a:spcBef>
              <a:spcAft>
                <a:spcPts val="2000"/>
              </a:spcAft>
              <a:buNone/>
            </a:pPr>
            <a:r>
              <a:t/>
            </a:r>
            <a:endParaRPr b="1" sz="1600"/>
          </a:p>
        </p:txBody>
      </p:sp>
      <p:sp>
        <p:nvSpPr>
          <p:cNvPr id="513" name="Google Shape;513;p39"/>
          <p:cNvSpPr txBox="1"/>
          <p:nvPr>
            <p:ph idx="4294967295" type="title"/>
          </p:nvPr>
        </p:nvSpPr>
        <p:spPr>
          <a:xfrm>
            <a:off x="318500" y="355525"/>
            <a:ext cx="2607600" cy="57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i="1" lang="en"/>
              <a:t>Peer Stackup</a:t>
            </a:r>
            <a:endParaRPr i="1"/>
          </a:p>
          <a:p>
            <a:pPr indent="0" lvl="0" marL="0" rtl="0" algn="l">
              <a:spcBef>
                <a:spcPts val="0"/>
              </a:spcBef>
              <a:spcAft>
                <a:spcPts val="0"/>
              </a:spcAft>
              <a:buNone/>
            </a:pPr>
            <a:r>
              <a:rPr lang="en"/>
              <a:t>We learned...</a:t>
            </a:r>
            <a:endParaRPr/>
          </a:p>
        </p:txBody>
      </p:sp>
      <p:pic>
        <p:nvPicPr>
          <p:cNvPr id="514" name="Google Shape;514;p39"/>
          <p:cNvPicPr preferRelativeResize="0"/>
          <p:nvPr/>
        </p:nvPicPr>
        <p:blipFill>
          <a:blip r:embed="rId3">
            <a:alphaModFix/>
          </a:blip>
          <a:stretch>
            <a:fillRect/>
          </a:stretch>
        </p:blipFill>
        <p:spPr>
          <a:xfrm>
            <a:off x="3418875" y="291763"/>
            <a:ext cx="2977750" cy="4559975"/>
          </a:xfrm>
          <a:prstGeom prst="rect">
            <a:avLst/>
          </a:prstGeom>
          <a:noFill/>
          <a:ln cap="flat" cmpd="sng" w="19050">
            <a:solidFill>
              <a:srgbClr val="000000"/>
            </a:solidFill>
            <a:prstDash val="solid"/>
            <a:round/>
            <a:headEnd len="sm" w="sm" type="none"/>
            <a:tailEnd len="sm" w="sm" type="none"/>
          </a:ln>
        </p:spPr>
      </p:pic>
      <p:pic>
        <p:nvPicPr>
          <p:cNvPr id="515" name="Google Shape;515;p39"/>
          <p:cNvPicPr preferRelativeResize="0"/>
          <p:nvPr/>
        </p:nvPicPr>
        <p:blipFill>
          <a:blip r:embed="rId4">
            <a:alphaModFix/>
          </a:blip>
          <a:stretch>
            <a:fillRect/>
          </a:stretch>
        </p:blipFill>
        <p:spPr>
          <a:xfrm>
            <a:off x="6370537" y="291762"/>
            <a:ext cx="2550013" cy="455997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0"/>
          <p:cNvSpPr txBox="1"/>
          <p:nvPr>
            <p:ph idx="4294967295" type="subTitle"/>
          </p:nvPr>
        </p:nvSpPr>
        <p:spPr>
          <a:xfrm>
            <a:off x="318500" y="1562575"/>
            <a:ext cx="3251700" cy="31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666666"/>
                </a:solidFill>
              </a:rPr>
              <a:t>-</a:t>
            </a:r>
            <a:r>
              <a:rPr i="1" lang="en">
                <a:solidFill>
                  <a:srgbClr val="666666"/>
                </a:solidFill>
              </a:rPr>
              <a:t> Like that it’s not a robo-advisor, that you get to implement the changes yourself and as you see fit</a:t>
            </a:r>
            <a:endParaRPr i="1">
              <a:solidFill>
                <a:srgbClr val="666666"/>
              </a:solidFill>
            </a:endParaRPr>
          </a:p>
          <a:p>
            <a:pPr indent="0" lvl="0" marL="0" rtl="0" algn="l">
              <a:spcBef>
                <a:spcPts val="1200"/>
              </a:spcBef>
              <a:spcAft>
                <a:spcPts val="0"/>
              </a:spcAft>
              <a:buNone/>
            </a:pPr>
            <a:r>
              <a:rPr b="1" i="1" lang="en">
                <a:solidFill>
                  <a:srgbClr val="666666"/>
                </a:solidFill>
              </a:rPr>
              <a:t>-</a:t>
            </a:r>
            <a:r>
              <a:rPr i="1" lang="en">
                <a:solidFill>
                  <a:srgbClr val="666666"/>
                </a:solidFill>
              </a:rPr>
              <a:t> Don’t necessarily need “celebrity” to build trust. Could be a normal financial advisor.</a:t>
            </a:r>
            <a:endParaRPr i="1">
              <a:solidFill>
                <a:srgbClr val="666666"/>
              </a:solidFill>
            </a:endParaRPr>
          </a:p>
          <a:p>
            <a:pPr indent="0" lvl="0" marL="0" rtl="0" algn="l">
              <a:spcBef>
                <a:spcPts val="1200"/>
              </a:spcBef>
              <a:spcAft>
                <a:spcPts val="0"/>
              </a:spcAft>
              <a:buNone/>
            </a:pPr>
            <a:r>
              <a:rPr i="1" lang="en">
                <a:solidFill>
                  <a:srgbClr val="666666"/>
                </a:solidFill>
              </a:rPr>
              <a:t>- Still, celebrities can provide a sense of cachet and garner interest in the product, especially among younger generations.</a:t>
            </a:r>
            <a:endParaRPr i="1">
              <a:solidFill>
                <a:srgbClr val="666666"/>
              </a:solidFill>
            </a:endParaRPr>
          </a:p>
          <a:p>
            <a:pPr indent="0" lvl="0" marL="0" rtl="0" algn="l">
              <a:spcBef>
                <a:spcPts val="1200"/>
              </a:spcBef>
              <a:spcAft>
                <a:spcPts val="1200"/>
              </a:spcAft>
              <a:buNone/>
            </a:pPr>
            <a:r>
              <a:t/>
            </a:r>
            <a:endParaRPr b="1" sz="1600"/>
          </a:p>
        </p:txBody>
      </p:sp>
      <p:sp>
        <p:nvSpPr>
          <p:cNvPr id="521" name="Google Shape;521;p40"/>
          <p:cNvSpPr txBox="1"/>
          <p:nvPr>
            <p:ph idx="4294967295" type="title"/>
          </p:nvPr>
        </p:nvSpPr>
        <p:spPr>
          <a:xfrm>
            <a:off x="318500" y="355525"/>
            <a:ext cx="2980200" cy="57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i="1" lang="en"/>
              <a:t>Celebrity Class</a:t>
            </a:r>
            <a:endParaRPr i="1"/>
          </a:p>
          <a:p>
            <a:pPr indent="0" lvl="0" marL="0" rtl="0" algn="l">
              <a:spcBef>
                <a:spcPts val="0"/>
              </a:spcBef>
              <a:spcAft>
                <a:spcPts val="0"/>
              </a:spcAft>
              <a:buNone/>
            </a:pPr>
            <a:r>
              <a:rPr lang="en"/>
              <a:t>We learned...</a:t>
            </a:r>
            <a:endParaRPr/>
          </a:p>
        </p:txBody>
      </p:sp>
      <p:pic>
        <p:nvPicPr>
          <p:cNvPr id="522" name="Google Shape;522;p40"/>
          <p:cNvPicPr preferRelativeResize="0"/>
          <p:nvPr/>
        </p:nvPicPr>
        <p:blipFill>
          <a:blip r:embed="rId3">
            <a:alphaModFix/>
          </a:blip>
          <a:stretch>
            <a:fillRect/>
          </a:stretch>
        </p:blipFill>
        <p:spPr>
          <a:xfrm>
            <a:off x="3702663" y="143413"/>
            <a:ext cx="5298863" cy="4856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1658400" y="1559250"/>
            <a:ext cx="5827200" cy="973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5500"/>
              <a:t>Problem Domain</a:t>
            </a:r>
            <a:endParaRPr sz="5500"/>
          </a:p>
        </p:txBody>
      </p:sp>
      <p:sp>
        <p:nvSpPr>
          <p:cNvPr id="347" name="Google Shape;347;p23"/>
          <p:cNvSpPr txBox="1"/>
          <p:nvPr>
            <p:ph idx="2" type="title"/>
          </p:nvPr>
        </p:nvSpPr>
        <p:spPr>
          <a:xfrm>
            <a:off x="2343300" y="2559025"/>
            <a:ext cx="4457700" cy="609600"/>
          </a:xfrm>
          <a:prstGeom prst="rect">
            <a:avLst/>
          </a:prstGeom>
        </p:spPr>
        <p:txBody>
          <a:bodyPr anchorCtr="0" anchor="t" bIns="91425" lIns="91425" spcFirstLastPara="1" rIns="83775" wrap="square" tIns="91425">
            <a:normAutofit fontScale="90000"/>
          </a:bodyPr>
          <a:lstStyle/>
          <a:p>
            <a:pPr indent="0" lvl="0" marL="0" rtl="0" algn="ctr">
              <a:spcBef>
                <a:spcPts val="0"/>
              </a:spcBef>
              <a:spcAft>
                <a:spcPts val="0"/>
              </a:spcAft>
              <a:buNone/>
            </a:pPr>
            <a:r>
              <a:rPr b="1" lang="en" sz="3200"/>
              <a:t>Budgeting for </a:t>
            </a:r>
            <a:endParaRPr b="1" sz="3200"/>
          </a:p>
          <a:p>
            <a:pPr indent="0" lvl="0" marL="0" rtl="0" algn="ctr">
              <a:spcBef>
                <a:spcPts val="0"/>
              </a:spcBef>
              <a:spcAft>
                <a:spcPts val="0"/>
              </a:spcAft>
              <a:buNone/>
            </a:pPr>
            <a:r>
              <a:rPr b="1" lang="en" sz="3200"/>
              <a:t>the Future</a:t>
            </a:r>
            <a:endParaRPr b="1" sz="32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643800" y="768600"/>
            <a:ext cx="29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From last time...</a:t>
            </a:r>
            <a:endParaRPr sz="2500"/>
          </a:p>
        </p:txBody>
      </p:sp>
      <p:sp>
        <p:nvSpPr>
          <p:cNvPr id="353" name="Google Shape;353;p24"/>
          <p:cNvSpPr txBox="1"/>
          <p:nvPr>
            <p:ph idx="2" type="subTitle"/>
          </p:nvPr>
        </p:nvSpPr>
        <p:spPr>
          <a:xfrm>
            <a:off x="1171925" y="1477275"/>
            <a:ext cx="7237800" cy="28185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People have a vision of their ideal financial future, but have trouble mapping their way there. They can’t see how the tectonic plates of home, career, family, and investments fit together into a financially sound life.</a:t>
            </a:r>
            <a:endParaRPr/>
          </a:p>
          <a:p>
            <a:pPr indent="-311150" lvl="0" marL="457200" rtl="0" algn="l">
              <a:lnSpc>
                <a:spcPct val="115000"/>
              </a:lnSpc>
              <a:spcBef>
                <a:spcPts val="1600"/>
              </a:spcBef>
              <a:spcAft>
                <a:spcPts val="0"/>
              </a:spcAft>
              <a:buSzPts val="1300"/>
              <a:buChar char="●"/>
            </a:pPr>
            <a:r>
              <a:rPr lang="en"/>
              <a:t>People entering or about to enter their 30s have to quickly shift the way they manage their money in order to accommodate kids, a higher cost of living, owning a home, etc.</a:t>
            </a:r>
            <a:endParaRPr/>
          </a:p>
          <a:p>
            <a:pPr indent="-311150" lvl="0" marL="457200" rtl="0" algn="l">
              <a:lnSpc>
                <a:spcPct val="115000"/>
              </a:lnSpc>
              <a:spcBef>
                <a:spcPts val="1600"/>
              </a:spcBef>
              <a:spcAft>
                <a:spcPts val="1600"/>
              </a:spcAft>
              <a:buSzPts val="1300"/>
              <a:buChar char="●"/>
            </a:pPr>
            <a:r>
              <a:rPr lang="en"/>
              <a:t>There is unease about finances. Some people deal with this by not investigating, while others deal with it by modeling decisions in tools like Excel, despite them often being difficult to use.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5"/>
          <p:cNvSpPr/>
          <p:nvPr/>
        </p:nvSpPr>
        <p:spPr>
          <a:xfrm>
            <a:off x="3448950" y="1454075"/>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6084050" y="1448550"/>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813850" y="1454075"/>
            <a:ext cx="2246100" cy="22464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txBox="1"/>
          <p:nvPr>
            <p:ph type="title"/>
          </p:nvPr>
        </p:nvSpPr>
        <p:spPr>
          <a:xfrm>
            <a:off x="296800" y="301275"/>
            <a:ext cx="398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Needfinding Interviews</a:t>
            </a:r>
            <a:endParaRPr/>
          </a:p>
        </p:txBody>
      </p:sp>
      <p:sp>
        <p:nvSpPr>
          <p:cNvPr id="362" name="Google Shape;362;p25"/>
          <p:cNvSpPr txBox="1"/>
          <p:nvPr/>
        </p:nvSpPr>
        <p:spPr>
          <a:xfrm>
            <a:off x="13701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Tara</a:t>
            </a:r>
            <a:endParaRPr sz="1800">
              <a:latin typeface="Nunito"/>
              <a:ea typeface="Nunito"/>
              <a:cs typeface="Nunito"/>
              <a:sym typeface="Nunito"/>
            </a:endParaRPr>
          </a:p>
        </p:txBody>
      </p:sp>
      <p:sp>
        <p:nvSpPr>
          <p:cNvPr id="363" name="Google Shape;363;p25"/>
          <p:cNvSpPr txBox="1"/>
          <p:nvPr/>
        </p:nvSpPr>
        <p:spPr>
          <a:xfrm>
            <a:off x="40047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Daniel</a:t>
            </a:r>
            <a:endParaRPr sz="1800">
              <a:latin typeface="Nunito"/>
              <a:ea typeface="Nunito"/>
              <a:cs typeface="Nunito"/>
              <a:sym typeface="Nunito"/>
            </a:endParaRPr>
          </a:p>
        </p:txBody>
      </p:sp>
      <p:sp>
        <p:nvSpPr>
          <p:cNvPr id="364" name="Google Shape;364;p25"/>
          <p:cNvSpPr txBox="1"/>
          <p:nvPr/>
        </p:nvSpPr>
        <p:spPr>
          <a:xfrm>
            <a:off x="6639300" y="3857550"/>
            <a:ext cx="113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unito"/>
                <a:ea typeface="Nunito"/>
                <a:cs typeface="Nunito"/>
                <a:sym typeface="Nunito"/>
              </a:rPr>
              <a:t>Sarah</a:t>
            </a:r>
            <a:endParaRPr sz="1800">
              <a:latin typeface="Nunito"/>
              <a:ea typeface="Nunito"/>
              <a:cs typeface="Nunito"/>
              <a:sym typeface="Nunito"/>
            </a:endParaRPr>
          </a:p>
        </p:txBody>
      </p:sp>
      <p:pic>
        <p:nvPicPr>
          <p:cNvPr id="365" name="Google Shape;365;p25"/>
          <p:cNvPicPr preferRelativeResize="0"/>
          <p:nvPr/>
        </p:nvPicPr>
        <p:blipFill>
          <a:blip r:embed="rId3">
            <a:alphaModFix/>
          </a:blip>
          <a:stretch>
            <a:fillRect/>
          </a:stretch>
        </p:blipFill>
        <p:spPr>
          <a:xfrm>
            <a:off x="917525" y="1551875"/>
            <a:ext cx="2039750" cy="2039750"/>
          </a:xfrm>
          <a:prstGeom prst="rect">
            <a:avLst/>
          </a:prstGeom>
          <a:noFill/>
          <a:ln>
            <a:noFill/>
          </a:ln>
        </p:spPr>
      </p:pic>
      <p:pic>
        <p:nvPicPr>
          <p:cNvPr id="366" name="Google Shape;366;p25"/>
          <p:cNvPicPr preferRelativeResize="0"/>
          <p:nvPr/>
        </p:nvPicPr>
        <p:blipFill>
          <a:blip r:embed="rId4">
            <a:alphaModFix/>
          </a:blip>
          <a:stretch>
            <a:fillRect/>
          </a:stretch>
        </p:blipFill>
        <p:spPr>
          <a:xfrm>
            <a:off x="6186727" y="1551877"/>
            <a:ext cx="2039750" cy="2039750"/>
          </a:xfrm>
          <a:prstGeom prst="rect">
            <a:avLst/>
          </a:prstGeom>
          <a:noFill/>
          <a:ln>
            <a:noFill/>
          </a:ln>
        </p:spPr>
      </p:pic>
      <p:pic>
        <p:nvPicPr>
          <p:cNvPr id="367" name="Google Shape;367;p25"/>
          <p:cNvPicPr preferRelativeResize="0"/>
          <p:nvPr/>
        </p:nvPicPr>
        <p:blipFill>
          <a:blip r:embed="rId5">
            <a:alphaModFix/>
          </a:blip>
          <a:stretch>
            <a:fillRect/>
          </a:stretch>
        </p:blipFill>
        <p:spPr>
          <a:xfrm>
            <a:off x="3552123" y="1551873"/>
            <a:ext cx="2039750" cy="203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txBox="1"/>
          <p:nvPr>
            <p:ph type="title"/>
          </p:nvPr>
        </p:nvSpPr>
        <p:spPr>
          <a:xfrm>
            <a:off x="296800" y="301275"/>
            <a:ext cx="398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learned...</a:t>
            </a:r>
            <a:endParaRPr/>
          </a:p>
        </p:txBody>
      </p:sp>
      <p:sp>
        <p:nvSpPr>
          <p:cNvPr id="373" name="Google Shape;373;p26"/>
          <p:cNvSpPr txBox="1"/>
          <p:nvPr>
            <p:ph idx="2" type="subTitle"/>
          </p:nvPr>
        </p:nvSpPr>
        <p:spPr>
          <a:xfrm>
            <a:off x="296800" y="1193650"/>
            <a:ext cx="8134500" cy="2582700"/>
          </a:xfrm>
          <a:prstGeom prst="rect">
            <a:avLst/>
          </a:prstGeom>
        </p:spPr>
        <p:txBody>
          <a:bodyPr anchorCtr="0" anchor="t" bIns="91425" lIns="91425" spcFirstLastPara="1" rIns="91425" wrap="square" tIns="91425">
            <a:normAutofit lnSpcReduction="10000"/>
          </a:bodyPr>
          <a:lstStyle/>
          <a:p>
            <a:pPr indent="-311150" lvl="0" marL="457200" rtl="0" algn="l">
              <a:lnSpc>
                <a:spcPct val="115000"/>
              </a:lnSpc>
              <a:spcBef>
                <a:spcPts val="0"/>
              </a:spcBef>
              <a:spcAft>
                <a:spcPts val="0"/>
              </a:spcAft>
              <a:buSzPts val="1300"/>
              <a:buChar char="●"/>
            </a:pPr>
            <a:r>
              <a:rPr b="1" lang="en"/>
              <a:t>There’s a broad range of anxiety about finances, often stemming from childhood </a:t>
            </a:r>
            <a:endParaRPr b="1"/>
          </a:p>
          <a:p>
            <a:pPr indent="0" lvl="0" marL="457200" rtl="0" algn="l">
              <a:lnSpc>
                <a:spcPct val="115000"/>
              </a:lnSpc>
              <a:spcBef>
                <a:spcPts val="1200"/>
              </a:spcBef>
              <a:spcAft>
                <a:spcPts val="0"/>
              </a:spcAft>
              <a:buNone/>
            </a:pPr>
            <a:r>
              <a:rPr i="1" lang="en" sz="1300">
                <a:solidFill>
                  <a:srgbClr val="666666"/>
                </a:solidFill>
              </a:rPr>
              <a:t>“I grew up poor, and even though I now have a six figure job, that will always be a part of how I feel about money. I worry about sliding back.” - </a:t>
            </a:r>
            <a:r>
              <a:rPr b="1" i="1" lang="en" sz="1300">
                <a:solidFill>
                  <a:srgbClr val="666666"/>
                </a:solidFill>
              </a:rPr>
              <a:t>Sarah</a:t>
            </a:r>
            <a:endParaRPr b="1" i="1" sz="1300">
              <a:solidFill>
                <a:srgbClr val="666666"/>
              </a:solidFill>
            </a:endParaRPr>
          </a:p>
          <a:p>
            <a:pPr indent="0" lvl="0" marL="457200" rtl="0" algn="l">
              <a:lnSpc>
                <a:spcPct val="100000"/>
              </a:lnSpc>
              <a:spcBef>
                <a:spcPts val="1200"/>
              </a:spcBef>
              <a:spcAft>
                <a:spcPts val="0"/>
              </a:spcAft>
              <a:buNone/>
            </a:pPr>
            <a:r>
              <a:t/>
            </a:r>
            <a:endParaRPr i="1" sz="1300">
              <a:solidFill>
                <a:srgbClr val="666666"/>
              </a:solidFill>
            </a:endParaRPr>
          </a:p>
          <a:p>
            <a:pPr indent="-311150" lvl="0" marL="457200" rtl="0" algn="l">
              <a:lnSpc>
                <a:spcPct val="115000"/>
              </a:lnSpc>
              <a:spcBef>
                <a:spcPts val="0"/>
              </a:spcBef>
              <a:spcAft>
                <a:spcPts val="0"/>
              </a:spcAft>
              <a:buSzPts val="1300"/>
              <a:buChar char="●"/>
            </a:pPr>
            <a:r>
              <a:rPr b="1" lang="en"/>
              <a:t>Interest in whether one’s own spending is “ok” is higher amongst interviewees who are more anxious</a:t>
            </a:r>
            <a:endParaRPr b="1"/>
          </a:p>
          <a:p>
            <a:pPr indent="0" lvl="0" marL="457200" rtl="0" algn="l">
              <a:lnSpc>
                <a:spcPct val="115000"/>
              </a:lnSpc>
              <a:spcBef>
                <a:spcPts val="1200"/>
              </a:spcBef>
              <a:spcAft>
                <a:spcPts val="0"/>
              </a:spcAft>
              <a:buNone/>
            </a:pPr>
            <a:r>
              <a:t/>
            </a:r>
            <a:endParaRPr b="1" sz="200"/>
          </a:p>
          <a:p>
            <a:pPr indent="0" lvl="0" marL="457200" rtl="0" algn="l">
              <a:spcBef>
                <a:spcPts val="0"/>
              </a:spcBef>
              <a:spcAft>
                <a:spcPts val="1200"/>
              </a:spcAft>
              <a:buNone/>
            </a:pPr>
            <a:r>
              <a:rPr i="1" lang="en" sz="1300">
                <a:solidFill>
                  <a:srgbClr val="666666"/>
                </a:solidFill>
              </a:rPr>
              <a:t>“I never look at or worry about my budget. My family has a financial planner in New York City that I could contact, but I just haven’t because I know it will be a lot of work.” - </a:t>
            </a:r>
            <a:r>
              <a:rPr b="1" i="1" lang="en" sz="1300">
                <a:solidFill>
                  <a:srgbClr val="666666"/>
                </a:solidFill>
              </a:rPr>
              <a:t>Tara</a:t>
            </a:r>
            <a:endParaRPr b="1"/>
          </a:p>
        </p:txBody>
      </p:sp>
      <p:sp>
        <p:nvSpPr>
          <p:cNvPr id="374" name="Google Shape;374;p26"/>
          <p:cNvSpPr txBox="1"/>
          <p:nvPr/>
        </p:nvSpPr>
        <p:spPr>
          <a:xfrm>
            <a:off x="1877200" y="3776350"/>
            <a:ext cx="65541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1300">
                <a:solidFill>
                  <a:srgbClr val="666666"/>
                </a:solidFill>
                <a:latin typeface="Nunito"/>
                <a:ea typeface="Nunito"/>
                <a:cs typeface="Nunito"/>
                <a:sym typeface="Nunito"/>
              </a:rPr>
              <a:t>“I know what kind of apartment I want to buy because of my friends. I grew up in a family that emphasized frugality, so I don’t want to be spending more than my friends. That would make me feel wasteful.” - </a:t>
            </a:r>
            <a:r>
              <a:rPr b="1" i="1" lang="en" sz="1300">
                <a:solidFill>
                  <a:srgbClr val="666666"/>
                </a:solidFill>
                <a:latin typeface="Nunito"/>
                <a:ea typeface="Nunito"/>
                <a:cs typeface="Nunito"/>
                <a:sym typeface="Nunito"/>
              </a:rPr>
              <a:t>Daniel</a:t>
            </a:r>
            <a:endParaRPr b="1">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7"/>
          <p:cNvSpPr txBox="1"/>
          <p:nvPr>
            <p:ph type="title"/>
          </p:nvPr>
        </p:nvSpPr>
        <p:spPr>
          <a:xfrm>
            <a:off x="491575" y="529100"/>
            <a:ext cx="299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Focus</a:t>
            </a:r>
            <a:endParaRPr/>
          </a:p>
        </p:txBody>
      </p:sp>
      <p:pic>
        <p:nvPicPr>
          <p:cNvPr id="380" name="Google Shape;380;p27"/>
          <p:cNvPicPr preferRelativeResize="0"/>
          <p:nvPr/>
        </p:nvPicPr>
        <p:blipFill>
          <a:blip r:embed="rId3">
            <a:alphaModFix/>
          </a:blip>
          <a:stretch>
            <a:fillRect/>
          </a:stretch>
        </p:blipFill>
        <p:spPr>
          <a:xfrm>
            <a:off x="491563" y="1231550"/>
            <a:ext cx="8160875" cy="35146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8"/>
          <p:cNvSpPr txBox="1"/>
          <p:nvPr>
            <p:ph type="title"/>
          </p:nvPr>
        </p:nvSpPr>
        <p:spPr>
          <a:xfrm>
            <a:off x="720000" y="540000"/>
            <a:ext cx="299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POV #1</a:t>
            </a:r>
            <a:endParaRPr/>
          </a:p>
        </p:txBody>
      </p:sp>
      <p:sp>
        <p:nvSpPr>
          <p:cNvPr id="386" name="Google Shape;386;p28"/>
          <p:cNvSpPr txBox="1"/>
          <p:nvPr>
            <p:ph idx="2" type="subTitle"/>
          </p:nvPr>
        </p:nvSpPr>
        <p:spPr>
          <a:xfrm>
            <a:off x="1725350" y="1455375"/>
            <a:ext cx="6695400" cy="329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We Met...</a:t>
            </a:r>
            <a:endParaRPr b="1"/>
          </a:p>
          <a:p>
            <a:pPr indent="0" lvl="0" marL="0" rtl="0" algn="l">
              <a:spcBef>
                <a:spcPts val="0"/>
              </a:spcBef>
              <a:spcAft>
                <a:spcPts val="0"/>
              </a:spcAft>
              <a:buNone/>
            </a:pPr>
            <a:r>
              <a:rPr lang="en" sz="1500"/>
              <a:t>Dan, who moved to a new city and was surprised by the higher rent</a:t>
            </a:r>
            <a:endParaRPr sz="1500"/>
          </a:p>
          <a:p>
            <a:pPr indent="0" lvl="0" marL="0" rtl="0" algn="l">
              <a:lnSpc>
                <a:spcPct val="150000"/>
              </a:lnSpc>
              <a:spcBef>
                <a:spcPts val="1000"/>
              </a:spcBef>
              <a:spcAft>
                <a:spcPts val="0"/>
              </a:spcAft>
              <a:buNone/>
            </a:pPr>
            <a:r>
              <a:rPr b="1" lang="en"/>
              <a:t>We Were Amazed to Realize...</a:t>
            </a:r>
            <a:endParaRPr b="1"/>
          </a:p>
          <a:p>
            <a:pPr indent="0" lvl="0" marL="0" rtl="0" algn="l">
              <a:spcBef>
                <a:spcPts val="0"/>
              </a:spcBef>
              <a:spcAft>
                <a:spcPts val="0"/>
              </a:spcAft>
              <a:buNone/>
            </a:pPr>
            <a:r>
              <a:rPr lang="en" sz="1500"/>
              <a:t>Dan benchmarks his spending against what he perceives his friends spend, but doesn’t talk about budget explicitly with them</a:t>
            </a:r>
            <a:endParaRPr sz="1500"/>
          </a:p>
          <a:p>
            <a:pPr indent="0" lvl="0" marL="0" rtl="0" algn="l">
              <a:lnSpc>
                <a:spcPct val="150000"/>
              </a:lnSpc>
              <a:spcBef>
                <a:spcPts val="1000"/>
              </a:spcBef>
              <a:spcAft>
                <a:spcPts val="0"/>
              </a:spcAft>
              <a:buNone/>
            </a:pPr>
            <a:r>
              <a:rPr b="1" lang="en"/>
              <a:t>It Would Be Game-Changing To…</a:t>
            </a:r>
            <a:endParaRPr b="1"/>
          </a:p>
          <a:p>
            <a:pPr indent="0" lvl="0" marL="0" rtl="0" algn="l">
              <a:spcBef>
                <a:spcPts val="0"/>
              </a:spcBef>
              <a:spcAft>
                <a:spcPts val="0"/>
              </a:spcAft>
              <a:buNone/>
            </a:pPr>
            <a:r>
              <a:rPr lang="en" sz="1500"/>
              <a:t>Help Dan feel confident that his spending is on-par with his friends without making him feel like he is being intrusive or jeopardizing his relationships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ph type="title"/>
          </p:nvPr>
        </p:nvSpPr>
        <p:spPr>
          <a:xfrm>
            <a:off x="720000" y="540000"/>
            <a:ext cx="299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POV #2</a:t>
            </a:r>
            <a:endParaRPr/>
          </a:p>
        </p:txBody>
      </p:sp>
      <p:sp>
        <p:nvSpPr>
          <p:cNvPr id="392" name="Google Shape;392;p29"/>
          <p:cNvSpPr txBox="1"/>
          <p:nvPr>
            <p:ph idx="2" type="subTitle"/>
          </p:nvPr>
        </p:nvSpPr>
        <p:spPr>
          <a:xfrm>
            <a:off x="1725350" y="1455375"/>
            <a:ext cx="6814500" cy="329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We Met...</a:t>
            </a:r>
            <a:endParaRPr b="1"/>
          </a:p>
          <a:p>
            <a:pPr indent="0" lvl="0" marL="0" rtl="0" algn="l">
              <a:spcBef>
                <a:spcPts val="0"/>
              </a:spcBef>
              <a:spcAft>
                <a:spcPts val="0"/>
              </a:spcAft>
              <a:buNone/>
            </a:pPr>
            <a:r>
              <a:rPr lang="en" sz="1500"/>
              <a:t>Johanna, who dreams of one day being financially independent</a:t>
            </a:r>
            <a:endParaRPr sz="1500"/>
          </a:p>
          <a:p>
            <a:pPr indent="0" lvl="0" marL="0" rtl="0" algn="l">
              <a:lnSpc>
                <a:spcPct val="150000"/>
              </a:lnSpc>
              <a:spcBef>
                <a:spcPts val="1000"/>
              </a:spcBef>
              <a:spcAft>
                <a:spcPts val="0"/>
              </a:spcAft>
              <a:buNone/>
            </a:pPr>
            <a:r>
              <a:rPr b="1" lang="en"/>
              <a:t>We Were Amazed to Realize...</a:t>
            </a:r>
            <a:endParaRPr b="1"/>
          </a:p>
          <a:p>
            <a:pPr indent="0" lvl="0" marL="0" rtl="0" algn="l">
              <a:spcBef>
                <a:spcPts val="0"/>
              </a:spcBef>
              <a:spcAft>
                <a:spcPts val="0"/>
              </a:spcAft>
              <a:buNone/>
            </a:pPr>
            <a:r>
              <a:rPr lang="en" sz="1500"/>
              <a:t>In her 20s, Johanna found the house she wants to buy one day, calculated how much she needed to save each month, and has stuck to her savings goal for a decade. But her analysis breaks down when talking about children, as it adds too much complexity. This makes her feel unsure if she’ll reach her goal.</a:t>
            </a:r>
            <a:endParaRPr sz="1500"/>
          </a:p>
          <a:p>
            <a:pPr indent="0" lvl="0" marL="0" rtl="0" algn="l">
              <a:spcBef>
                <a:spcPts val="1000"/>
              </a:spcBef>
              <a:spcAft>
                <a:spcPts val="0"/>
              </a:spcAft>
              <a:buNone/>
            </a:pPr>
            <a:r>
              <a:rPr b="1" lang="en"/>
              <a:t>It Would Be Game-Changing To…</a:t>
            </a:r>
            <a:endParaRPr b="1"/>
          </a:p>
          <a:p>
            <a:pPr indent="0" lvl="0" marL="0" rtl="0" algn="l">
              <a:spcBef>
                <a:spcPts val="0"/>
              </a:spcBef>
              <a:spcAft>
                <a:spcPts val="0"/>
              </a:spcAft>
              <a:buNone/>
            </a:pPr>
            <a:r>
              <a:rPr lang="en" sz="1500"/>
              <a:t>Empower Johanna to reach her goal using all the factors that matter</a:t>
            </a:r>
            <a:endParaRPr sz="1500"/>
          </a:p>
          <a:p>
            <a:pPr indent="0" lvl="0" marL="0" rtl="0" algn="l">
              <a:spcBef>
                <a:spcPts val="0"/>
              </a:spcBef>
              <a:spcAft>
                <a:spcPts val="0"/>
              </a:spcAft>
              <a:buNone/>
            </a:pPr>
            <a:r>
              <a:t/>
            </a:r>
            <a:endParaRPr b="1"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0"/>
          <p:cNvSpPr txBox="1"/>
          <p:nvPr/>
        </p:nvSpPr>
        <p:spPr>
          <a:xfrm>
            <a:off x="586300" y="231925"/>
            <a:ext cx="2992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637B7F"/>
              </a:solidFill>
              <a:latin typeface="Reem Kufi"/>
              <a:ea typeface="Reem Kufi"/>
              <a:cs typeface="Reem Kufi"/>
              <a:sym typeface="Reem Kufi"/>
            </a:endParaRPr>
          </a:p>
        </p:txBody>
      </p:sp>
      <p:sp>
        <p:nvSpPr>
          <p:cNvPr id="398" name="Google Shape;398;p30"/>
          <p:cNvSpPr/>
          <p:nvPr/>
        </p:nvSpPr>
        <p:spPr>
          <a:xfrm>
            <a:off x="668663"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668663"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668663"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2677888"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2677888"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a:off x="2677888"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4687113"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4687113"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4687113"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6696338" y="10332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6696338" y="23651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6696338" y="3697025"/>
            <a:ext cx="1779000" cy="1209000"/>
          </a:xfrm>
          <a:prstGeom prst="rect">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
          <p:cNvSpPr txBox="1"/>
          <p:nvPr>
            <p:ph idx="4294967295" type="subTitle"/>
          </p:nvPr>
        </p:nvSpPr>
        <p:spPr>
          <a:xfrm>
            <a:off x="722325" y="10972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help Brian prepare to move to a big city?</a:t>
            </a:r>
            <a:endParaRPr>
              <a:solidFill>
                <a:srgbClr val="FFFFFF"/>
              </a:solidFill>
            </a:endParaRPr>
          </a:p>
        </p:txBody>
      </p:sp>
      <p:sp>
        <p:nvSpPr>
          <p:cNvPr id="411" name="Google Shape;411;p30"/>
          <p:cNvSpPr txBox="1"/>
          <p:nvPr>
            <p:ph idx="4294967295" type="subTitle"/>
          </p:nvPr>
        </p:nvSpPr>
        <p:spPr>
          <a:xfrm>
            <a:off x="2744800" y="10333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help Rob feel confident about his family’s financial future?</a:t>
            </a:r>
            <a:endParaRPr>
              <a:solidFill>
                <a:srgbClr val="FFFFFF"/>
              </a:solidFill>
            </a:endParaRPr>
          </a:p>
        </p:txBody>
      </p:sp>
      <p:sp>
        <p:nvSpPr>
          <p:cNvPr id="412" name="Google Shape;412;p30"/>
          <p:cNvSpPr txBox="1"/>
          <p:nvPr>
            <p:ph idx="4294967295" type="subTitle"/>
          </p:nvPr>
        </p:nvSpPr>
        <p:spPr>
          <a:xfrm>
            <a:off x="4754000" y="10861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make family finances feel rewarding and inspiring?</a:t>
            </a:r>
            <a:endParaRPr>
              <a:solidFill>
                <a:srgbClr val="FFFFFF"/>
              </a:solidFill>
            </a:endParaRPr>
          </a:p>
        </p:txBody>
      </p:sp>
      <p:sp>
        <p:nvSpPr>
          <p:cNvPr id="413" name="Google Shape;413;p30"/>
          <p:cNvSpPr txBox="1"/>
          <p:nvPr>
            <p:ph idx="4294967295" type="subTitle"/>
          </p:nvPr>
        </p:nvSpPr>
        <p:spPr>
          <a:xfrm>
            <a:off x="6763225" y="10972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make it comfortable to share spending habits with friends?</a:t>
            </a:r>
            <a:endParaRPr>
              <a:solidFill>
                <a:srgbClr val="FFFFFF"/>
              </a:solidFill>
            </a:endParaRPr>
          </a:p>
        </p:txBody>
      </p:sp>
      <p:sp>
        <p:nvSpPr>
          <p:cNvPr id="414" name="Google Shape;414;p30"/>
          <p:cNvSpPr txBox="1"/>
          <p:nvPr>
            <p:ph idx="4294967295" type="subTitle"/>
          </p:nvPr>
        </p:nvSpPr>
        <p:spPr>
          <a:xfrm>
            <a:off x="728950" y="242360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help Sarah feel it’s unlikely she’ll be poor again?</a:t>
            </a:r>
            <a:endParaRPr>
              <a:solidFill>
                <a:srgbClr val="FFFFFF"/>
              </a:solidFill>
            </a:endParaRPr>
          </a:p>
        </p:txBody>
      </p:sp>
      <p:sp>
        <p:nvSpPr>
          <p:cNvPr id="415" name="Google Shape;415;p30"/>
          <p:cNvSpPr txBox="1"/>
          <p:nvPr>
            <p:ph idx="4294967295" type="subTitle"/>
          </p:nvPr>
        </p:nvSpPr>
        <p:spPr>
          <a:xfrm>
            <a:off x="2751400" y="241255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reduce the stress of planning across multiple continents?</a:t>
            </a:r>
            <a:endParaRPr>
              <a:solidFill>
                <a:srgbClr val="FFFFFF"/>
              </a:solidFill>
            </a:endParaRPr>
          </a:p>
        </p:txBody>
      </p:sp>
      <p:sp>
        <p:nvSpPr>
          <p:cNvPr id="416" name="Google Shape;416;p30"/>
          <p:cNvSpPr txBox="1"/>
          <p:nvPr>
            <p:ph idx="4294967295" type="subTitle"/>
          </p:nvPr>
        </p:nvSpPr>
        <p:spPr>
          <a:xfrm>
            <a:off x="4760625" y="241255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question whether financial freedom will make Sarah happy?</a:t>
            </a:r>
            <a:endParaRPr>
              <a:solidFill>
                <a:srgbClr val="FFFFFF"/>
              </a:solidFill>
            </a:endParaRPr>
          </a:p>
        </p:txBody>
      </p:sp>
      <p:sp>
        <p:nvSpPr>
          <p:cNvPr id="417" name="Google Shape;417;p30"/>
          <p:cNvSpPr txBox="1"/>
          <p:nvPr>
            <p:ph idx="4294967295" type="subTitle"/>
          </p:nvPr>
        </p:nvSpPr>
        <p:spPr>
          <a:xfrm>
            <a:off x="6769850" y="2423600"/>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create a definition of what financial freedom really means?</a:t>
            </a:r>
            <a:endParaRPr>
              <a:solidFill>
                <a:srgbClr val="FFFFFF"/>
              </a:solidFill>
            </a:endParaRPr>
          </a:p>
        </p:txBody>
      </p:sp>
      <p:sp>
        <p:nvSpPr>
          <p:cNvPr id="418" name="Google Shape;418;p30"/>
          <p:cNvSpPr txBox="1"/>
          <p:nvPr>
            <p:ph idx="4294967295" type="subTitle"/>
          </p:nvPr>
        </p:nvSpPr>
        <p:spPr>
          <a:xfrm>
            <a:off x="728950" y="37499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make a tool like Excel more intuitive?</a:t>
            </a:r>
            <a:endParaRPr>
              <a:solidFill>
                <a:srgbClr val="FFFFFF"/>
              </a:solidFill>
            </a:endParaRPr>
          </a:p>
        </p:txBody>
      </p:sp>
      <p:sp>
        <p:nvSpPr>
          <p:cNvPr id="419" name="Google Shape;419;p30"/>
          <p:cNvSpPr txBox="1"/>
          <p:nvPr>
            <p:ph idx="4294967295" type="subTitle"/>
          </p:nvPr>
        </p:nvSpPr>
        <p:spPr>
          <a:xfrm>
            <a:off x="2677900" y="3738925"/>
            <a:ext cx="1779000" cy="1103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408">
                <a:solidFill>
                  <a:srgbClr val="FFFFFF"/>
                </a:solidFill>
              </a:rPr>
              <a:t>HMW use data to help Sarah’s goals track changing financial conditions?</a:t>
            </a:r>
            <a:endParaRPr sz="1408">
              <a:solidFill>
                <a:srgbClr val="FFFFFF"/>
              </a:solidFill>
            </a:endParaRPr>
          </a:p>
        </p:txBody>
      </p:sp>
      <p:sp>
        <p:nvSpPr>
          <p:cNvPr id="420" name="Google Shape;420;p30"/>
          <p:cNvSpPr txBox="1"/>
          <p:nvPr>
            <p:ph idx="4294967295" type="subTitle"/>
          </p:nvPr>
        </p:nvSpPr>
        <p:spPr>
          <a:xfrm>
            <a:off x="4760625" y="373892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go about telling millennials what they “should” be spending?</a:t>
            </a:r>
            <a:endParaRPr>
              <a:solidFill>
                <a:srgbClr val="FFFFFF"/>
              </a:solidFill>
            </a:endParaRPr>
          </a:p>
        </p:txBody>
      </p:sp>
      <p:sp>
        <p:nvSpPr>
          <p:cNvPr id="421" name="Google Shape;421;p30"/>
          <p:cNvSpPr txBox="1"/>
          <p:nvPr>
            <p:ph idx="4294967295" type="subTitle"/>
          </p:nvPr>
        </p:nvSpPr>
        <p:spPr>
          <a:xfrm>
            <a:off x="6769850" y="3749975"/>
            <a:ext cx="16452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HMW help Sarah see her net worth in a single place?</a:t>
            </a:r>
            <a:endParaRPr>
              <a:solidFill>
                <a:srgbClr val="FFFFFF"/>
              </a:solidFill>
            </a:endParaRPr>
          </a:p>
        </p:txBody>
      </p:sp>
      <p:sp>
        <p:nvSpPr>
          <p:cNvPr id="422" name="Google Shape;422;p30"/>
          <p:cNvSpPr txBox="1"/>
          <p:nvPr>
            <p:ph idx="4294967295" type="title"/>
          </p:nvPr>
        </p:nvSpPr>
        <p:spPr>
          <a:xfrm>
            <a:off x="668675" y="359725"/>
            <a:ext cx="29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HMWs...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